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embeddedFontLst>
    <p:embeddedFont>
      <p:font typeface="Montserrat SemiBold"/>
      <p:regular r:id="rId42"/>
      <p:bold r:id="rId43"/>
      <p:italic r:id="rId44"/>
      <p:boldItalic r:id="rId45"/>
    </p:embeddedFont>
    <p:embeddedFont>
      <p:font typeface="Montserrat"/>
      <p:regular r:id="rId46"/>
      <p:bold r:id="rId47"/>
      <p:italic r:id="rId48"/>
      <p:boldItalic r:id="rId49"/>
    </p:embeddedFont>
    <p:embeddedFont>
      <p:font typeface="Montserrat Light"/>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1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703480-4CF6-4B4E-916E-ED6E5017FB92}">
  <a:tblStyle styleId="{28703480-4CF6-4B4E-916E-ED6E5017FB9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1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MontserratSemiBold-regular.fntdata"/><Relationship Id="rId41" Type="http://schemas.openxmlformats.org/officeDocument/2006/relationships/slide" Target="slides/slide35.xml"/><Relationship Id="rId44" Type="http://schemas.openxmlformats.org/officeDocument/2006/relationships/font" Target="fonts/MontserratSemiBold-italic.fntdata"/><Relationship Id="rId43" Type="http://schemas.openxmlformats.org/officeDocument/2006/relationships/font" Target="fonts/MontserratSemiBold-bold.fntdata"/><Relationship Id="rId46" Type="http://schemas.openxmlformats.org/officeDocument/2006/relationships/font" Target="fonts/Montserrat-regular.fntdata"/><Relationship Id="rId45" Type="http://schemas.openxmlformats.org/officeDocument/2006/relationships/font" Target="fonts/MontserratSemiBol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ontserrat-italic.fntdata"/><Relationship Id="rId47" Type="http://schemas.openxmlformats.org/officeDocument/2006/relationships/font" Target="fonts/Montserrat-bold.fntdata"/><Relationship Id="rId49" Type="http://schemas.openxmlformats.org/officeDocument/2006/relationships/font" Target="fonts/Montserrat-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ontserratLight-bold.fntdata"/><Relationship Id="rId50" Type="http://schemas.openxmlformats.org/officeDocument/2006/relationships/font" Target="fonts/MontserratLight-regular.fntdata"/><Relationship Id="rId53" Type="http://schemas.openxmlformats.org/officeDocument/2006/relationships/font" Target="fonts/MontserratLight-boldItalic.fntdata"/><Relationship Id="rId52" Type="http://schemas.openxmlformats.org/officeDocument/2006/relationships/font" Target="fonts/MontserratLight-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4.png>
</file>

<file path=ppt/media/image18.jpg>
</file>

<file path=ppt/media/image19.jpg>
</file>

<file path=ppt/media/image2.png>
</file>

<file path=ppt/media/image20.png>
</file>

<file path=ppt/media/image21.png>
</file>

<file path=ppt/media/image23.png>
</file>

<file path=ppt/media/image24.png>
</file>

<file path=ppt/media/image25.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6.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a8b4b25d24_0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2a8b4b25d24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a8b4b25d24_0_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2a8b4b25d24_0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a8b4b25d24_0_1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2a8b4b25d24_0_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9a7da0612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9a7da0612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9d565f3d52_0_1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g29d565f3d52_0_1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9ecf35555d_0_2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g29ecf35555d_0_2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9ecf35555d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g29ecf35555d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Note that hash functions may be one-way (hash doesn’t generate the original data item) which is important in cryptography</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a8c3c7c518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2a8c3c7c518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Last two + hash collisions are the deciding factors when it comes to time complexities</a:t>
            </a:r>
            <a:endParaRPr/>
          </a:p>
          <a:p>
            <a:pPr indent="0" lvl="0" marL="0" rtl="0" algn="l">
              <a:lnSpc>
                <a:spcPct val="100000"/>
              </a:lnSpc>
              <a:spcBef>
                <a:spcPts val="0"/>
              </a:spcBef>
              <a:spcAft>
                <a:spcPts val="0"/>
              </a:spcAft>
              <a:buSzPts val="1100"/>
              <a:buNone/>
            </a:pPr>
            <a:r>
              <a:rPr lang="en-GB"/>
              <a:t>Demo: https://www.md5online.org, insert a text of any length in the textbox, click the crypt button and get your 128bit MD5 hash back.</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a8b4b25d24_0_1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g2a8b4b25d24_0_1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a8c3c7c518_0_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g2a8c3c7c518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eb687bd70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g1eb687bd70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a8b4b25d24_0_1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g2a8b4b25d24_0_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9ecf35555d_0_2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g29ecf35555d_0_2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af316184a9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g2af316184a9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af316184a9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g2af316184a9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af316184a9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g2af316184a9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af316184a9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g2af316184a9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af316184a9_0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g2af316184a9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af316184a9_0_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g2af316184a9_0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9ecf35555d_0_1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g29ecf35555d_0_1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af316184a9_0_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g2af316184a9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eb687bd705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g1eb687bd705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af316184a9_0_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g2af316184a9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9c6b514b22_0_6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g29c6b514b22_0_6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a2a2f337d5_0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g2a2a2f337d5_0_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a8b4b25d2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2a8b4b25d2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a8b4b25d2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a8b4b25d2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9c6b514b22_0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29c6b514b22_0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9e18bcd23a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29e18bcd23a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eb687bd705_0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g1eb687bd705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9c6b514b22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9c6b514b22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a8b4b25d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a8b4b25d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a8b4b25d2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a8b4b25d2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9a7da0612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9a7da0612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showMasterSp="0">
  <p:cSld name="Blank">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1" type="ftr"/>
          </p:nvPr>
        </p:nvSpPr>
        <p:spPr>
          <a:xfrm>
            <a:off x="781336" y="4879869"/>
            <a:ext cx="959400" cy="912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100"/>
              <a:buNone/>
              <a:defRPr b="0" i="0" sz="500">
                <a:solidFill>
                  <a:srgbClr val="7F7F7F"/>
                </a:solidFill>
                <a:latin typeface="Calibri"/>
                <a:ea typeface="Calibri"/>
                <a:cs typeface="Calibri"/>
                <a:sym typeface="Calibri"/>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2" name="Google Shape;52;p13"/>
          <p:cNvSpPr txBox="1"/>
          <p:nvPr>
            <p:ph idx="10" type="dt"/>
          </p:nvPr>
        </p:nvSpPr>
        <p:spPr>
          <a:xfrm>
            <a:off x="457200" y="4783455"/>
            <a:ext cx="2103000" cy="2571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100"/>
              <a:buNone/>
              <a:defRPr>
                <a:solidFill>
                  <a:srgbClr val="888888"/>
                </a:solidFill>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3" name="Google Shape;53;p13"/>
          <p:cNvSpPr txBox="1"/>
          <p:nvPr>
            <p:ph idx="12" type="sldNum"/>
          </p:nvPr>
        </p:nvSpPr>
        <p:spPr>
          <a:xfrm>
            <a:off x="8529359" y="4886332"/>
            <a:ext cx="142800" cy="111600"/>
          </a:xfrm>
          <a:prstGeom prst="rect">
            <a:avLst/>
          </a:prstGeom>
          <a:noFill/>
          <a:ln>
            <a:noFill/>
          </a:ln>
        </p:spPr>
        <p:txBody>
          <a:bodyPr anchorCtr="0" anchor="t" bIns="0" lIns="0" spcFirstLastPara="1" rIns="0" wrap="square" tIns="0">
            <a:noAutofit/>
          </a:bodyPr>
          <a:lstStyle>
            <a:lvl1pPr indent="0" lvl="0"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1pPr>
            <a:lvl2pPr indent="0" lvl="1"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2pPr>
            <a:lvl3pPr indent="0" lvl="2"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3pPr>
            <a:lvl4pPr indent="0" lvl="3"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4pPr>
            <a:lvl5pPr indent="0" lvl="4"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5pPr>
            <a:lvl6pPr indent="0" lvl="5"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6pPr>
            <a:lvl7pPr indent="0" lvl="6"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7pPr>
            <a:lvl8pPr indent="0" lvl="7"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8pPr>
            <a:lvl9pPr indent="0" lvl="8"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3.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24.png"/><Relationship Id="rId6"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jp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hyperlink" Target="https://forms.gle/2rap7ToKqx4ipYRq7" TargetMode="External"/><Relationship Id="rId5" Type="http://schemas.openxmlformats.org/officeDocument/2006/relationships/hyperlink" Target="https://forms.gle/DZCPvPpzPrEULUhW9" TargetMode="External"/><Relationship Id="rId6"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3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3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8.jpg"/><Relationship Id="rId4" Type="http://schemas.openxmlformats.org/officeDocument/2006/relationships/image" Target="../media/image4.png"/><Relationship Id="rId5"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hyperlink" Target="http://www.hyperiondev.com/support" TargetMode="External"/><Relationship Id="rId5" Type="http://schemas.openxmlformats.org/officeDocument/2006/relationships/hyperlink" Target="http://www.hyperiondev.com/safeguardreporting" TargetMode="External"/><Relationship Id="rId6" Type="http://schemas.openxmlformats.org/officeDocument/2006/relationships/hyperlink" Target="https://hyperionde.wufoo.com/forms/zsgv4m40ui4i0g/" TargetMode="External"/><Relationship Id="rId7"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0.png"/><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0.png"/><Relationship Id="rId4" Type="http://schemas.openxmlformats.org/officeDocument/2006/relationships/hyperlink" Target="https://algs4.cs.princeton.edu/34hash/" TargetMode="External"/><Relationship Id="rId5" Type="http://schemas.openxmlformats.org/officeDocument/2006/relationships/hyperlink" Target="https://domino.ai/data-science-dictionary/hash-table" TargetMode="External"/><Relationship Id="rId6" Type="http://schemas.openxmlformats.org/officeDocument/2006/relationships/hyperlink" Target="https://www.baeldung.com/cs/hash-tables" TargetMode="External"/><Relationship Id="rId7" Type="http://schemas.openxmlformats.org/officeDocument/2006/relationships/hyperlink" Target="https://realpython.com/python-hash-table/" TargetMode="External"/><Relationship Id="rId8"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35.png"/><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35.png"/><Relationship Id="rId4"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35.pn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hyperlink" Target="http://www.hyperiondev.com" TargetMode="External"/><Relationship Id="rId5"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hyperlink" Target="http://www.hyperiondev.com" TargetMode="External"/><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35.pn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35.png"/><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5.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jp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4"/>
          <p:cNvSpPr txBox="1"/>
          <p:nvPr/>
        </p:nvSpPr>
        <p:spPr>
          <a:xfrm>
            <a:off x="2854350" y="997375"/>
            <a:ext cx="30000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900">
                <a:solidFill>
                  <a:schemeClr val="lt1"/>
                </a:solidFill>
                <a:latin typeface="Montserrat"/>
                <a:ea typeface="Montserrat"/>
                <a:cs typeface="Montserrat"/>
                <a:sym typeface="Montserrat"/>
              </a:rPr>
              <a:t>SESSION NAME HERE</a:t>
            </a:r>
            <a:endParaRPr/>
          </a:p>
        </p:txBody>
      </p:sp>
      <p:pic>
        <p:nvPicPr>
          <p:cNvPr id="59" name="Google Shape;59;p14"/>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60" name="Google Shape;60;p14"/>
          <p:cNvPicPr preferRelativeResize="0"/>
          <p:nvPr/>
        </p:nvPicPr>
        <p:blipFill>
          <a:blip r:embed="rId4">
            <a:alphaModFix/>
          </a:blip>
          <a:stretch>
            <a:fillRect/>
          </a:stretch>
        </p:blipFill>
        <p:spPr>
          <a:xfrm>
            <a:off x="370000" y="2906475"/>
            <a:ext cx="3388225" cy="1612775"/>
          </a:xfrm>
          <a:prstGeom prst="rect">
            <a:avLst/>
          </a:prstGeom>
          <a:noFill/>
          <a:ln>
            <a:noFill/>
          </a:ln>
        </p:spPr>
      </p:pic>
      <p:pic>
        <p:nvPicPr>
          <p:cNvPr id="61" name="Google Shape;61;p14"/>
          <p:cNvPicPr preferRelativeResize="0"/>
          <p:nvPr/>
        </p:nvPicPr>
        <p:blipFill rotWithShape="1">
          <a:blip r:embed="rId5">
            <a:alphaModFix/>
          </a:blip>
          <a:srcRect b="0" l="0" r="0" t="30099"/>
          <a:stretch/>
        </p:blipFill>
        <p:spPr>
          <a:xfrm>
            <a:off x="4454875" y="84250"/>
            <a:ext cx="4359851" cy="1054825"/>
          </a:xfrm>
          <a:prstGeom prst="rect">
            <a:avLst/>
          </a:prstGeom>
          <a:noFill/>
          <a:ln>
            <a:noFill/>
          </a:ln>
        </p:spPr>
      </p:pic>
      <p:sp>
        <p:nvSpPr>
          <p:cNvPr id="62" name="Google Shape;62;p14"/>
          <p:cNvSpPr txBox="1"/>
          <p:nvPr/>
        </p:nvSpPr>
        <p:spPr>
          <a:xfrm>
            <a:off x="2266350" y="2074663"/>
            <a:ext cx="46113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000">
                <a:solidFill>
                  <a:schemeClr val="lt1"/>
                </a:solidFill>
                <a:latin typeface="Montserrat"/>
                <a:ea typeface="Montserrat"/>
                <a:cs typeface="Montserrat"/>
                <a:sym typeface="Montserrat"/>
              </a:rPr>
              <a:t>HASH TABLES</a:t>
            </a:r>
            <a:endParaRPr b="1" sz="300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grpSp>
        <p:nvGrpSpPr>
          <p:cNvPr id="133" name="Google Shape;133;p23"/>
          <p:cNvGrpSpPr/>
          <p:nvPr/>
        </p:nvGrpSpPr>
        <p:grpSpPr>
          <a:xfrm>
            <a:off x="0" y="0"/>
            <a:ext cx="9144000" cy="5143500"/>
            <a:chOff x="0" y="0"/>
            <a:chExt cx="9144000" cy="5143500"/>
          </a:xfrm>
        </p:grpSpPr>
        <p:pic>
          <p:nvPicPr>
            <p:cNvPr id="134" name="Google Shape;134;p2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35" name="Google Shape;135;p23"/>
            <p:cNvSpPr/>
            <p:nvPr/>
          </p:nvSpPr>
          <p:spPr>
            <a:xfrm>
              <a:off x="7461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36" name="Google Shape;136;p23"/>
          <p:cNvSpPr txBox="1"/>
          <p:nvPr/>
        </p:nvSpPr>
        <p:spPr>
          <a:xfrm>
            <a:off x="752425" y="413325"/>
            <a:ext cx="7838700" cy="815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ASCII</a:t>
            </a:r>
            <a:endParaRPr b="1" i="0" sz="3000" u="none" cap="none" strike="noStrike">
              <a:solidFill>
                <a:srgbClr val="103452"/>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b="0" i="0" sz="1100" u="none" cap="none" strike="noStrike">
              <a:solidFill>
                <a:srgbClr val="103452"/>
              </a:solidFill>
              <a:latin typeface="Montserrat"/>
              <a:ea typeface="Montserrat"/>
              <a:cs typeface="Montserrat"/>
              <a:sym typeface="Montserrat"/>
            </a:endParaRPr>
          </a:p>
        </p:txBody>
      </p:sp>
      <p:pic>
        <p:nvPicPr>
          <p:cNvPr id="137" name="Google Shape;137;p23"/>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38" name="Google Shape;138;p23"/>
          <p:cNvSpPr txBox="1"/>
          <p:nvPr/>
        </p:nvSpPr>
        <p:spPr>
          <a:xfrm>
            <a:off x="1122925" y="820325"/>
            <a:ext cx="7097700" cy="93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BC922D"/>
                </a:solidFill>
                <a:latin typeface="Montserrat"/>
                <a:ea typeface="Montserrat"/>
                <a:cs typeface="Montserrat"/>
                <a:sym typeface="Montserrat"/>
              </a:rPr>
              <a:t>ASCII is a character encoding standard used for electronic communication, representing text in computers and other devices with limited set of 128 code points</a:t>
            </a:r>
            <a:endParaRPr b="1" sz="1600">
              <a:solidFill>
                <a:srgbClr val="BC922D"/>
              </a:solidFill>
              <a:latin typeface="Montserrat"/>
              <a:ea typeface="Montserrat"/>
              <a:cs typeface="Montserrat"/>
              <a:sym typeface="Montserrat"/>
            </a:endParaRPr>
          </a:p>
        </p:txBody>
      </p:sp>
      <p:pic>
        <p:nvPicPr>
          <p:cNvPr id="139" name="Google Shape;139;p23"/>
          <p:cNvPicPr preferRelativeResize="0"/>
          <p:nvPr/>
        </p:nvPicPr>
        <p:blipFill rotWithShape="1">
          <a:blip r:embed="rId5">
            <a:alphaModFix/>
          </a:blip>
          <a:srcRect b="0" l="0" r="0" t="0"/>
          <a:stretch/>
        </p:blipFill>
        <p:spPr>
          <a:xfrm>
            <a:off x="1605800" y="1706025"/>
            <a:ext cx="2908800" cy="2738550"/>
          </a:xfrm>
          <a:prstGeom prst="rect">
            <a:avLst/>
          </a:prstGeom>
          <a:noFill/>
          <a:ln>
            <a:noFill/>
          </a:ln>
        </p:spPr>
      </p:pic>
      <p:pic>
        <p:nvPicPr>
          <p:cNvPr id="140" name="Google Shape;140;p23"/>
          <p:cNvPicPr preferRelativeResize="0"/>
          <p:nvPr/>
        </p:nvPicPr>
        <p:blipFill>
          <a:blip r:embed="rId6">
            <a:alphaModFix/>
          </a:blip>
          <a:stretch>
            <a:fillRect/>
          </a:stretch>
        </p:blipFill>
        <p:spPr>
          <a:xfrm>
            <a:off x="4780800" y="1751825"/>
            <a:ext cx="3020950" cy="2692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grpSp>
        <p:nvGrpSpPr>
          <p:cNvPr id="145" name="Google Shape;145;p24"/>
          <p:cNvGrpSpPr/>
          <p:nvPr/>
        </p:nvGrpSpPr>
        <p:grpSpPr>
          <a:xfrm>
            <a:off x="0" y="0"/>
            <a:ext cx="9144000" cy="5143500"/>
            <a:chOff x="0" y="0"/>
            <a:chExt cx="9144000" cy="5143500"/>
          </a:xfrm>
        </p:grpSpPr>
        <p:pic>
          <p:nvPicPr>
            <p:cNvPr id="146" name="Google Shape;146;p2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47" name="Google Shape;147;p24"/>
            <p:cNvSpPr/>
            <p:nvPr/>
          </p:nvSpPr>
          <p:spPr>
            <a:xfrm>
              <a:off x="7461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pic>
        <p:nvPicPr>
          <p:cNvPr id="148" name="Google Shape;148;p24"/>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49" name="Google Shape;149;p24"/>
          <p:cNvSpPr txBox="1"/>
          <p:nvPr/>
        </p:nvSpPr>
        <p:spPr>
          <a:xfrm>
            <a:off x="727100" y="387400"/>
            <a:ext cx="78753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Unicode</a:t>
            </a:r>
            <a:endParaRPr b="0" i="0" sz="1100" u="none" cap="none" strike="noStrike">
              <a:solidFill>
                <a:srgbClr val="103452"/>
              </a:solidFill>
              <a:latin typeface="Montserrat"/>
              <a:ea typeface="Montserrat"/>
              <a:cs typeface="Montserrat"/>
              <a:sym typeface="Montserrat"/>
            </a:endParaRPr>
          </a:p>
        </p:txBody>
      </p:sp>
      <p:sp>
        <p:nvSpPr>
          <p:cNvPr id="150" name="Google Shape;150;p24"/>
          <p:cNvSpPr txBox="1"/>
          <p:nvPr/>
        </p:nvSpPr>
        <p:spPr>
          <a:xfrm>
            <a:off x="998000" y="831525"/>
            <a:ext cx="7333500" cy="114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BC922D"/>
                </a:solidFill>
                <a:latin typeface="Montserrat"/>
                <a:ea typeface="Montserrat"/>
                <a:cs typeface="Montserrat"/>
                <a:sym typeface="Montserrat"/>
              </a:rPr>
              <a:t>Unicode is a universal encoding system that allows the representation of a comprehensive character set, including those required for global multilingual text processing</a:t>
            </a:r>
            <a:endParaRPr b="1" sz="1600">
              <a:solidFill>
                <a:srgbClr val="BC922D"/>
              </a:solidFill>
              <a:latin typeface="Montserrat"/>
              <a:ea typeface="Montserrat"/>
              <a:cs typeface="Montserrat"/>
              <a:sym typeface="Montserrat"/>
            </a:endParaRPr>
          </a:p>
        </p:txBody>
      </p:sp>
      <p:pic>
        <p:nvPicPr>
          <p:cNvPr id="151" name="Google Shape;151;p24"/>
          <p:cNvPicPr preferRelativeResize="0"/>
          <p:nvPr/>
        </p:nvPicPr>
        <p:blipFill>
          <a:blip r:embed="rId5">
            <a:alphaModFix/>
          </a:blip>
          <a:stretch>
            <a:fillRect/>
          </a:stretch>
        </p:blipFill>
        <p:spPr>
          <a:xfrm>
            <a:off x="1864400" y="2679575"/>
            <a:ext cx="5600700" cy="1371600"/>
          </a:xfrm>
          <a:prstGeom prst="rect">
            <a:avLst/>
          </a:prstGeom>
          <a:noFill/>
          <a:ln>
            <a:noFill/>
          </a:ln>
        </p:spPr>
      </p:pic>
      <p:sp>
        <p:nvSpPr>
          <p:cNvPr id="152" name="Google Shape;152;p24"/>
          <p:cNvSpPr txBox="1"/>
          <p:nvPr/>
        </p:nvSpPr>
        <p:spPr>
          <a:xfrm>
            <a:off x="1031000" y="1920175"/>
            <a:ext cx="7267500" cy="681000"/>
          </a:xfrm>
          <a:prstGeom prst="rect">
            <a:avLst/>
          </a:prstGeom>
          <a:noFill/>
          <a:ln>
            <a:noFill/>
          </a:ln>
        </p:spPr>
        <p:txBody>
          <a:bodyPr anchorCtr="0" anchor="t" bIns="91425" lIns="91425" spcFirstLastPara="1" rIns="91425" wrap="square" tIns="91425">
            <a:spAutoFit/>
          </a:bodyPr>
          <a:lstStyle/>
          <a:p>
            <a:pPr indent="-323850" lvl="0" marL="457200" rtl="0" algn="just">
              <a:lnSpc>
                <a:spcPct val="115000"/>
              </a:lnSpc>
              <a:spcBef>
                <a:spcPts val="1000"/>
              </a:spcBef>
              <a:spcAft>
                <a:spcPts val="0"/>
              </a:spcAft>
              <a:buClr>
                <a:srgbClr val="103452"/>
              </a:buClr>
              <a:buSzPts val="1500"/>
              <a:buFont typeface="Montserrat"/>
              <a:buChar char="●"/>
            </a:pPr>
            <a:r>
              <a:rPr lang="en-GB" sz="1500">
                <a:solidFill>
                  <a:srgbClr val="103452"/>
                </a:solidFill>
                <a:latin typeface="Montserrat"/>
                <a:ea typeface="Montserrat"/>
                <a:cs typeface="Montserrat"/>
                <a:sym typeface="Montserrat"/>
              </a:rPr>
              <a:t>UTF-8, a popular Unicode format, encodes characters using 1 to 4 bytes, providing efficient data representation.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25"/>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58" name="Google Shape;158;p25"/>
          <p:cNvSpPr txBox="1"/>
          <p:nvPr/>
        </p:nvSpPr>
        <p:spPr>
          <a:xfrm>
            <a:off x="772025" y="454775"/>
            <a:ext cx="78006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String Concatenations in Python</a:t>
            </a:r>
            <a:endParaRPr b="0" i="0" sz="1100" u="none" cap="none" strike="noStrike">
              <a:solidFill>
                <a:srgbClr val="103452"/>
              </a:solidFill>
              <a:latin typeface="Montserrat"/>
              <a:ea typeface="Montserrat"/>
              <a:cs typeface="Montserrat"/>
              <a:sym typeface="Montserrat"/>
            </a:endParaRPr>
          </a:p>
        </p:txBody>
      </p:sp>
      <p:pic>
        <p:nvPicPr>
          <p:cNvPr id="159" name="Google Shape;159;p25"/>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60" name="Google Shape;160;p25"/>
          <p:cNvSpPr txBox="1"/>
          <p:nvPr/>
        </p:nvSpPr>
        <p:spPr>
          <a:xfrm>
            <a:off x="929525" y="1101275"/>
            <a:ext cx="7485600" cy="23517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1000"/>
              </a:spcBef>
              <a:spcAft>
                <a:spcPts val="0"/>
              </a:spcAft>
              <a:buClr>
                <a:srgbClr val="103452"/>
              </a:buClr>
              <a:buSzPts val="1500"/>
              <a:buFont typeface="Montserrat"/>
              <a:buChar char="●"/>
            </a:pPr>
            <a:r>
              <a:rPr b="1" lang="en-GB" sz="1500">
                <a:solidFill>
                  <a:srgbClr val="103452"/>
                </a:solidFill>
                <a:latin typeface="Montserrat"/>
                <a:ea typeface="Montserrat"/>
                <a:cs typeface="Montserrat"/>
                <a:sym typeface="Montserrat"/>
              </a:rPr>
              <a:t>Strings in Python are immutable</a:t>
            </a:r>
            <a:r>
              <a:rPr lang="en-GB" sz="1500">
                <a:solidFill>
                  <a:srgbClr val="103452"/>
                </a:solidFill>
                <a:latin typeface="Montserrat"/>
                <a:ea typeface="Montserrat"/>
                <a:cs typeface="Montserrat"/>
                <a:sym typeface="Montserrat"/>
              </a:rPr>
              <a:t>:</a:t>
            </a:r>
            <a:endParaRPr sz="1500">
              <a:solidFill>
                <a:srgbClr val="103452"/>
              </a:solidFill>
              <a:latin typeface="Montserrat"/>
              <a:ea typeface="Montserrat"/>
              <a:cs typeface="Montserrat"/>
              <a:sym typeface="Montserrat"/>
            </a:endParaRPr>
          </a:p>
          <a:p>
            <a:pPr indent="-323850" lvl="1" marL="914400" rtl="0" algn="l">
              <a:lnSpc>
                <a:spcPct val="115000"/>
              </a:lnSpc>
              <a:spcBef>
                <a:spcPts val="0"/>
              </a:spcBef>
              <a:spcAft>
                <a:spcPts val="0"/>
              </a:spcAft>
              <a:buClr>
                <a:srgbClr val="103452"/>
              </a:buClr>
              <a:buSzPts val="1500"/>
              <a:buFont typeface="Montserrat"/>
              <a:buChar char="○"/>
            </a:pPr>
            <a:r>
              <a:rPr b="1" lang="en-GB" sz="1500">
                <a:solidFill>
                  <a:srgbClr val="103452"/>
                </a:solidFill>
                <a:latin typeface="Montserrat"/>
                <a:ea typeface="Montserrat"/>
                <a:cs typeface="Montserrat"/>
                <a:sym typeface="Montserrat"/>
              </a:rPr>
              <a:t>'+'</a:t>
            </a:r>
            <a:r>
              <a:rPr lang="en-GB" sz="1500">
                <a:solidFill>
                  <a:srgbClr val="103452"/>
                </a:solidFill>
                <a:latin typeface="Montserrat"/>
                <a:ea typeface="Montserrat"/>
                <a:cs typeface="Montserrat"/>
                <a:sym typeface="Montserrat"/>
              </a:rPr>
              <a:t> creates a new string by copying each character </a:t>
            </a:r>
            <a:endParaRPr sz="1500">
              <a:solidFill>
                <a:srgbClr val="103452"/>
              </a:solidFill>
              <a:latin typeface="Montserrat"/>
              <a:ea typeface="Montserrat"/>
              <a:cs typeface="Montserrat"/>
              <a:sym typeface="Montserrat"/>
            </a:endParaRPr>
          </a:p>
          <a:p>
            <a:pPr indent="-323850" lvl="2" marL="1371600" rtl="0" algn="l">
              <a:lnSpc>
                <a:spcPct val="115000"/>
              </a:lnSpc>
              <a:spcBef>
                <a:spcPts val="0"/>
              </a:spcBef>
              <a:spcAft>
                <a:spcPts val="0"/>
              </a:spcAft>
              <a:buClr>
                <a:srgbClr val="103452"/>
              </a:buClr>
              <a:buSzPts val="1500"/>
              <a:buFont typeface="Montserrat"/>
              <a:buChar char="■"/>
            </a:pPr>
            <a:r>
              <a:rPr lang="en-GB" sz="1500" u="sng">
                <a:solidFill>
                  <a:srgbClr val="103452"/>
                </a:solidFill>
                <a:latin typeface="Montserrat"/>
                <a:ea typeface="Montserrat"/>
                <a:cs typeface="Montserrat"/>
                <a:sym typeface="Montserrat"/>
              </a:rPr>
              <a:t>Time complexity</a:t>
            </a:r>
            <a:r>
              <a:rPr lang="en-GB" sz="1500">
                <a:solidFill>
                  <a:srgbClr val="103452"/>
                </a:solidFill>
                <a:latin typeface="Montserrat"/>
                <a:ea typeface="Montserrat"/>
                <a:cs typeface="Montserrat"/>
                <a:sym typeface="Montserrat"/>
              </a:rPr>
              <a:t>: O(n</a:t>
            </a:r>
            <a:r>
              <a:rPr baseline="30000" lang="en-GB" sz="1500">
                <a:solidFill>
                  <a:srgbClr val="103452"/>
                </a:solidFill>
                <a:latin typeface="Montserrat"/>
                <a:ea typeface="Montserrat"/>
                <a:cs typeface="Montserrat"/>
                <a:sym typeface="Montserrat"/>
              </a:rPr>
              <a:t>2</a:t>
            </a:r>
            <a:r>
              <a:rPr lang="en-GB" sz="1500">
                <a:solidFill>
                  <a:srgbClr val="103452"/>
                </a:solidFill>
                <a:latin typeface="Montserrat"/>
                <a:ea typeface="Montserrat"/>
                <a:cs typeface="Montserrat"/>
                <a:sym typeface="Montserrat"/>
              </a:rPr>
              <a:t>)</a:t>
            </a:r>
            <a:endParaRPr sz="1500">
              <a:solidFill>
                <a:srgbClr val="103452"/>
              </a:solidFill>
              <a:latin typeface="Montserrat"/>
              <a:ea typeface="Montserrat"/>
              <a:cs typeface="Montserrat"/>
              <a:sym typeface="Montserrat"/>
            </a:endParaRPr>
          </a:p>
          <a:p>
            <a:pPr indent="-323850" lvl="1" marL="914400" rtl="0" algn="l">
              <a:lnSpc>
                <a:spcPct val="115000"/>
              </a:lnSpc>
              <a:spcBef>
                <a:spcPts val="0"/>
              </a:spcBef>
              <a:spcAft>
                <a:spcPts val="0"/>
              </a:spcAft>
              <a:buClr>
                <a:srgbClr val="103452"/>
              </a:buClr>
              <a:buSzPts val="1500"/>
              <a:buFont typeface="Montserrat"/>
              <a:buChar char="○"/>
            </a:pPr>
            <a:r>
              <a:rPr b="1" lang="en-GB" sz="1500">
                <a:solidFill>
                  <a:srgbClr val="103452"/>
                </a:solidFill>
                <a:latin typeface="Montserrat"/>
                <a:ea typeface="Montserrat"/>
                <a:cs typeface="Montserrat"/>
                <a:sym typeface="Montserrat"/>
              </a:rPr>
              <a:t>join</a:t>
            </a:r>
            <a:r>
              <a:rPr lang="en-GB" sz="1500">
                <a:solidFill>
                  <a:srgbClr val="103452"/>
                </a:solidFill>
                <a:latin typeface="Montserrat"/>
                <a:ea typeface="Montserrat"/>
                <a:cs typeface="Montserrat"/>
                <a:sym typeface="Montserrat"/>
              </a:rPr>
              <a:t> creates a new string by copying characters of one string </a:t>
            </a:r>
            <a:endParaRPr sz="1500">
              <a:solidFill>
                <a:srgbClr val="103452"/>
              </a:solidFill>
              <a:latin typeface="Montserrat"/>
              <a:ea typeface="Montserrat"/>
              <a:cs typeface="Montserrat"/>
              <a:sym typeface="Montserrat"/>
            </a:endParaRPr>
          </a:p>
          <a:p>
            <a:pPr indent="-323850" lvl="2" marL="1371600" rtl="0" algn="l">
              <a:lnSpc>
                <a:spcPct val="115000"/>
              </a:lnSpc>
              <a:spcBef>
                <a:spcPts val="0"/>
              </a:spcBef>
              <a:spcAft>
                <a:spcPts val="0"/>
              </a:spcAft>
              <a:buClr>
                <a:srgbClr val="103452"/>
              </a:buClr>
              <a:buSzPts val="1500"/>
              <a:buFont typeface="Montserrat"/>
              <a:buChar char="■"/>
            </a:pPr>
            <a:r>
              <a:rPr lang="en-GB" sz="1500" u="sng">
                <a:solidFill>
                  <a:srgbClr val="103452"/>
                </a:solidFill>
                <a:latin typeface="Montserrat"/>
                <a:ea typeface="Montserrat"/>
                <a:cs typeface="Montserrat"/>
                <a:sym typeface="Montserrat"/>
              </a:rPr>
              <a:t>Time complexity:</a:t>
            </a:r>
            <a:r>
              <a:rPr lang="en-GB" sz="1500">
                <a:solidFill>
                  <a:srgbClr val="103452"/>
                </a:solidFill>
                <a:latin typeface="Montserrat"/>
                <a:ea typeface="Montserrat"/>
                <a:cs typeface="Montserrat"/>
                <a:sym typeface="Montserrat"/>
              </a:rPr>
              <a:t> O(n)</a:t>
            </a:r>
            <a:endParaRPr sz="1500">
              <a:solidFill>
                <a:srgbClr val="103452"/>
              </a:solidFill>
              <a:latin typeface="Montserrat"/>
              <a:ea typeface="Montserrat"/>
              <a:cs typeface="Montserrat"/>
              <a:sym typeface="Montserrat"/>
            </a:endParaRPr>
          </a:p>
          <a:p>
            <a:pPr indent="0" lvl="0" marL="457200" rtl="0" algn="l">
              <a:lnSpc>
                <a:spcPct val="115000"/>
              </a:lnSpc>
              <a:spcBef>
                <a:spcPts val="1000"/>
              </a:spcBef>
              <a:spcAft>
                <a:spcPts val="1000"/>
              </a:spcAft>
              <a:buNone/>
            </a:pPr>
            <a:r>
              <a:t/>
            </a:r>
            <a:endParaRPr sz="1500">
              <a:solidFill>
                <a:srgbClr val="103452"/>
              </a:solidFill>
              <a:latin typeface="Montserrat"/>
              <a:ea typeface="Montserrat"/>
              <a:cs typeface="Montserrat"/>
              <a:sym typeface="Montserrat"/>
            </a:endParaRPr>
          </a:p>
        </p:txBody>
      </p:sp>
      <p:pic>
        <p:nvPicPr>
          <p:cNvPr id="161" name="Google Shape;161;p25"/>
          <p:cNvPicPr preferRelativeResize="0"/>
          <p:nvPr/>
        </p:nvPicPr>
        <p:blipFill rotWithShape="1">
          <a:blip r:embed="rId5">
            <a:alphaModFix/>
          </a:blip>
          <a:srcRect b="45295" l="0" r="11316" t="0"/>
          <a:stretch/>
        </p:blipFill>
        <p:spPr>
          <a:xfrm>
            <a:off x="929525" y="2707825"/>
            <a:ext cx="3597250" cy="1593425"/>
          </a:xfrm>
          <a:prstGeom prst="rect">
            <a:avLst/>
          </a:prstGeom>
          <a:noFill/>
          <a:ln>
            <a:noFill/>
          </a:ln>
        </p:spPr>
      </p:pic>
      <p:pic>
        <p:nvPicPr>
          <p:cNvPr id="162" name="Google Shape;162;p25"/>
          <p:cNvPicPr preferRelativeResize="0"/>
          <p:nvPr/>
        </p:nvPicPr>
        <p:blipFill rotWithShape="1">
          <a:blip r:embed="rId5">
            <a:alphaModFix/>
          </a:blip>
          <a:srcRect b="0" l="0" r="0" t="57553"/>
          <a:stretch/>
        </p:blipFill>
        <p:spPr>
          <a:xfrm>
            <a:off x="4653150" y="2931200"/>
            <a:ext cx="3761975" cy="114668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6" name="Shape 166"/>
        <p:cNvGrpSpPr/>
        <p:nvPr/>
      </p:nvGrpSpPr>
      <p:grpSpPr>
        <a:xfrm>
          <a:off x="0" y="0"/>
          <a:ext cx="0" cy="0"/>
          <a:chOff x="0" y="0"/>
          <a:chExt cx="0" cy="0"/>
        </a:xfrm>
      </p:grpSpPr>
      <p:pic>
        <p:nvPicPr>
          <p:cNvPr id="167" name="Google Shape;167;p26"/>
          <p:cNvPicPr preferRelativeResize="0"/>
          <p:nvPr/>
        </p:nvPicPr>
        <p:blipFill rotWithShape="1">
          <a:blip r:embed="rId4">
            <a:alphaModFix/>
          </a:blip>
          <a:srcRect b="0" l="0" r="0" t="30099"/>
          <a:stretch/>
        </p:blipFill>
        <p:spPr>
          <a:xfrm>
            <a:off x="7154825" y="4576575"/>
            <a:ext cx="1885052" cy="456075"/>
          </a:xfrm>
          <a:prstGeom prst="rect">
            <a:avLst/>
          </a:prstGeom>
          <a:noFill/>
          <a:ln>
            <a:noFill/>
          </a:ln>
        </p:spPr>
      </p:pic>
      <p:sp>
        <p:nvSpPr>
          <p:cNvPr id="168" name="Google Shape;168;p26"/>
          <p:cNvSpPr txBox="1"/>
          <p:nvPr/>
        </p:nvSpPr>
        <p:spPr>
          <a:xfrm>
            <a:off x="307625" y="765900"/>
            <a:ext cx="47964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200">
                <a:solidFill>
                  <a:schemeClr val="accent6"/>
                </a:solidFill>
                <a:latin typeface="Montserrat"/>
                <a:ea typeface="Montserrat"/>
                <a:cs typeface="Montserrat"/>
                <a:sym typeface="Montserrat"/>
              </a:rPr>
              <a:t>Hash Tables Topics</a:t>
            </a:r>
            <a:endParaRPr sz="1700">
              <a:solidFill>
                <a:schemeClr val="accent6"/>
              </a:solidFill>
            </a:endParaRPr>
          </a:p>
        </p:txBody>
      </p:sp>
      <p:sp>
        <p:nvSpPr>
          <p:cNvPr id="169" name="Google Shape;169;p26"/>
          <p:cNvSpPr txBox="1"/>
          <p:nvPr/>
        </p:nvSpPr>
        <p:spPr>
          <a:xfrm>
            <a:off x="393325" y="1443000"/>
            <a:ext cx="5671200" cy="16776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accent6"/>
              </a:buClr>
              <a:buSzPts val="1800"/>
              <a:buFont typeface="Montserrat"/>
              <a:buAutoNum type="arabicPeriod"/>
            </a:pPr>
            <a:r>
              <a:rPr b="1" lang="en-GB" sz="1800">
                <a:solidFill>
                  <a:schemeClr val="accent6"/>
                </a:solidFill>
                <a:latin typeface="Montserrat"/>
                <a:ea typeface="Montserrat"/>
                <a:cs typeface="Montserrat"/>
                <a:sym typeface="Montserrat"/>
              </a:rPr>
              <a:t>Introduction to Hash Tables</a:t>
            </a:r>
            <a:endParaRPr b="1" sz="1800">
              <a:solidFill>
                <a:schemeClr val="accent6"/>
              </a:solidFill>
              <a:latin typeface="Montserrat"/>
              <a:ea typeface="Montserrat"/>
              <a:cs typeface="Montserrat"/>
              <a:sym typeface="Montserrat"/>
            </a:endParaRPr>
          </a:p>
          <a:p>
            <a:pPr indent="-342900" lvl="0" marL="457200" rtl="0" algn="l">
              <a:spcBef>
                <a:spcPts val="1000"/>
              </a:spcBef>
              <a:spcAft>
                <a:spcPts val="0"/>
              </a:spcAft>
              <a:buClr>
                <a:schemeClr val="accent6"/>
              </a:buClr>
              <a:buSzPts val="1800"/>
              <a:buFont typeface="Montserrat"/>
              <a:buAutoNum type="arabicPeriod"/>
            </a:pPr>
            <a:r>
              <a:rPr b="1" lang="en-GB" sz="1800">
                <a:solidFill>
                  <a:schemeClr val="accent6"/>
                </a:solidFill>
                <a:latin typeface="Montserrat"/>
                <a:ea typeface="Montserrat"/>
                <a:cs typeface="Montserrat"/>
                <a:sym typeface="Montserrat"/>
              </a:rPr>
              <a:t>Hash Collisions</a:t>
            </a:r>
            <a:endParaRPr b="1" sz="1800">
              <a:solidFill>
                <a:schemeClr val="accent6"/>
              </a:solidFill>
              <a:latin typeface="Montserrat"/>
              <a:ea typeface="Montserrat"/>
              <a:cs typeface="Montserrat"/>
              <a:sym typeface="Montserrat"/>
            </a:endParaRPr>
          </a:p>
          <a:p>
            <a:pPr indent="-342900" lvl="0" marL="457200" rtl="0" algn="l">
              <a:spcBef>
                <a:spcPts val="1000"/>
              </a:spcBef>
              <a:spcAft>
                <a:spcPts val="0"/>
              </a:spcAft>
              <a:buClr>
                <a:schemeClr val="accent6"/>
              </a:buClr>
              <a:buSzPts val="1800"/>
              <a:buFont typeface="Montserrat"/>
              <a:buAutoNum type="arabicPeriod"/>
            </a:pPr>
            <a:r>
              <a:rPr b="1" lang="en-GB" sz="1800">
                <a:solidFill>
                  <a:schemeClr val="accent6"/>
                </a:solidFill>
                <a:latin typeface="Montserrat"/>
                <a:ea typeface="Montserrat"/>
                <a:cs typeface="Montserrat"/>
                <a:sym typeface="Montserrat"/>
              </a:rPr>
              <a:t>Implementing a Hash Table</a:t>
            </a:r>
            <a:endParaRPr b="1" sz="1800">
              <a:solidFill>
                <a:schemeClr val="accent6"/>
              </a:solidFill>
              <a:latin typeface="Montserrat"/>
              <a:ea typeface="Montserrat"/>
              <a:cs typeface="Montserrat"/>
              <a:sym typeface="Montserrat"/>
            </a:endParaRPr>
          </a:p>
          <a:p>
            <a:pPr indent="-342900" lvl="0" marL="457200" rtl="0" algn="l">
              <a:spcBef>
                <a:spcPts val="1000"/>
              </a:spcBef>
              <a:spcAft>
                <a:spcPts val="1000"/>
              </a:spcAft>
              <a:buClr>
                <a:schemeClr val="accent6"/>
              </a:buClr>
              <a:buSzPts val="1800"/>
              <a:buFont typeface="Montserrat"/>
              <a:buAutoNum type="arabicPeriod"/>
            </a:pPr>
            <a:r>
              <a:rPr b="1" lang="en-GB" sz="1800">
                <a:solidFill>
                  <a:schemeClr val="accent6"/>
                </a:solidFill>
                <a:latin typeface="Montserrat"/>
                <a:ea typeface="Montserrat"/>
                <a:cs typeface="Montserrat"/>
                <a:sym typeface="Montserrat"/>
              </a:rPr>
              <a:t>Comparing Hash Tables and Dictionaries</a:t>
            </a:r>
            <a:endParaRPr b="1" sz="1800">
              <a:solidFill>
                <a:schemeClr val="accent6"/>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grpSp>
        <p:nvGrpSpPr>
          <p:cNvPr id="174" name="Google Shape;174;p27"/>
          <p:cNvGrpSpPr/>
          <p:nvPr/>
        </p:nvGrpSpPr>
        <p:grpSpPr>
          <a:xfrm>
            <a:off x="0" y="0"/>
            <a:ext cx="9144000" cy="5143500"/>
            <a:chOff x="0" y="0"/>
            <a:chExt cx="9144000" cy="5143500"/>
          </a:xfrm>
        </p:grpSpPr>
        <p:pic>
          <p:nvPicPr>
            <p:cNvPr id="175" name="Google Shape;175;p27"/>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76" name="Google Shape;176;p27"/>
            <p:cNvSpPr/>
            <p:nvPr/>
          </p:nvSpPr>
          <p:spPr>
            <a:xfrm>
              <a:off x="7202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77" name="Google Shape;177;p27"/>
          <p:cNvSpPr txBox="1"/>
          <p:nvPr/>
        </p:nvSpPr>
        <p:spPr>
          <a:xfrm>
            <a:off x="718750" y="484175"/>
            <a:ext cx="78726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Efficient Spell-Checkers</a:t>
            </a:r>
            <a:endParaRPr b="0" i="0" sz="3000" u="none" cap="none" strike="noStrike">
              <a:solidFill>
                <a:srgbClr val="103452"/>
              </a:solidFill>
              <a:latin typeface="Montserrat"/>
              <a:ea typeface="Montserrat"/>
              <a:cs typeface="Montserrat"/>
              <a:sym typeface="Montserrat"/>
            </a:endParaRPr>
          </a:p>
        </p:txBody>
      </p:sp>
      <p:pic>
        <p:nvPicPr>
          <p:cNvPr id="178" name="Google Shape;178;p27"/>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79" name="Google Shape;179;p27"/>
          <p:cNvSpPr txBox="1"/>
          <p:nvPr/>
        </p:nvSpPr>
        <p:spPr>
          <a:xfrm>
            <a:off x="1043500" y="1130675"/>
            <a:ext cx="7223100" cy="3282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600">
                <a:solidFill>
                  <a:schemeClr val="dk1"/>
                </a:solidFill>
                <a:latin typeface="Montserrat"/>
                <a:ea typeface="Montserrat"/>
                <a:cs typeface="Montserrat"/>
                <a:sym typeface="Montserrat"/>
              </a:rPr>
              <a:t>Consider spell-checking </a:t>
            </a:r>
            <a:r>
              <a:rPr lang="en-GB" sz="1600">
                <a:solidFill>
                  <a:schemeClr val="dk1"/>
                </a:solidFill>
                <a:latin typeface="Montserrat"/>
                <a:ea typeface="Montserrat"/>
                <a:cs typeface="Montserrat"/>
                <a:sym typeface="Montserrat"/>
              </a:rPr>
              <a:t>tools</a:t>
            </a:r>
            <a:r>
              <a:rPr lang="en-GB" sz="1600">
                <a:solidFill>
                  <a:schemeClr val="dk1"/>
                </a:solidFill>
                <a:latin typeface="Montserrat"/>
                <a:ea typeface="Montserrat"/>
                <a:cs typeface="Montserrat"/>
                <a:sym typeface="Montserrat"/>
              </a:rPr>
              <a:t> which are used on your devices. Suggestions and corrections </a:t>
            </a:r>
            <a:r>
              <a:rPr lang="en-GB" sz="1600">
                <a:solidFill>
                  <a:schemeClr val="dk1"/>
                </a:solidFill>
                <a:latin typeface="Montserrat"/>
                <a:ea typeface="Montserrat"/>
                <a:cs typeface="Montserrat"/>
                <a:sym typeface="Montserrat"/>
              </a:rPr>
              <a:t>need to be made as you are typing so correct spellings of words need to be looked up very quickly. A data structure containing pairs of common incorrect spelled words and the correct spelling, but this structure would be very big.</a:t>
            </a:r>
            <a:endParaRPr sz="1600">
              <a:solidFill>
                <a:schemeClr val="dk1"/>
              </a:solidFill>
              <a:latin typeface="Montserrat"/>
              <a:ea typeface="Montserrat"/>
              <a:cs typeface="Montserrat"/>
              <a:sym typeface="Montserrat"/>
            </a:endParaRPr>
          </a:p>
          <a:p>
            <a:pPr indent="-330200" lvl="0" marL="457200" rtl="0" algn="l">
              <a:lnSpc>
                <a:spcPct val="115000"/>
              </a:lnSpc>
              <a:spcBef>
                <a:spcPts val="1000"/>
              </a:spcBef>
              <a:spcAft>
                <a:spcPts val="0"/>
              </a:spcAft>
              <a:buClr>
                <a:schemeClr val="dk1"/>
              </a:buClr>
              <a:buSzPts val="1600"/>
              <a:buFont typeface="Montserrat"/>
              <a:buChar char="➢"/>
            </a:pPr>
            <a:r>
              <a:rPr lang="en-GB" sz="1600">
                <a:solidFill>
                  <a:schemeClr val="dk1"/>
                </a:solidFill>
                <a:latin typeface="Montserrat"/>
                <a:ea typeface="Montserrat"/>
                <a:cs typeface="Montserrat"/>
                <a:sym typeface="Montserrat"/>
              </a:rPr>
              <a:t>What data structure can be used that will allow us to </a:t>
            </a:r>
            <a:r>
              <a:rPr b="1" lang="en-GB" sz="1600">
                <a:solidFill>
                  <a:schemeClr val="dk1"/>
                </a:solidFill>
                <a:latin typeface="Montserrat"/>
                <a:ea typeface="Montserrat"/>
                <a:cs typeface="Montserrat"/>
                <a:sym typeface="Montserrat"/>
              </a:rPr>
              <a:t>create such a big data structure </a:t>
            </a:r>
            <a:r>
              <a:rPr lang="en-GB" sz="1600">
                <a:solidFill>
                  <a:schemeClr val="dk1"/>
                </a:solidFill>
                <a:latin typeface="Montserrat"/>
                <a:ea typeface="Montserrat"/>
                <a:cs typeface="Montserrat"/>
                <a:sym typeface="Montserrat"/>
              </a:rPr>
              <a:t>efficiently and quickly?</a:t>
            </a:r>
            <a:endParaRPr sz="1600">
              <a:solidFill>
                <a:schemeClr val="dk1"/>
              </a:solidFill>
              <a:latin typeface="Montserrat"/>
              <a:ea typeface="Montserrat"/>
              <a:cs typeface="Montserrat"/>
              <a:sym typeface="Montserrat"/>
            </a:endParaRPr>
          </a:p>
          <a:p>
            <a:pPr indent="-330200" lvl="0" marL="457200" rtl="0" algn="l">
              <a:lnSpc>
                <a:spcPct val="115000"/>
              </a:lnSpc>
              <a:spcBef>
                <a:spcPts val="1000"/>
              </a:spcBef>
              <a:spcAft>
                <a:spcPts val="0"/>
              </a:spcAft>
              <a:buClr>
                <a:schemeClr val="dk1"/>
              </a:buClr>
              <a:buSzPts val="1600"/>
              <a:buFont typeface="Montserrat"/>
              <a:buChar char="➢"/>
            </a:pPr>
            <a:r>
              <a:rPr lang="en-GB" sz="1600">
                <a:solidFill>
                  <a:schemeClr val="dk1"/>
                </a:solidFill>
                <a:latin typeface="Montserrat"/>
                <a:ea typeface="Montserrat"/>
                <a:cs typeface="Montserrat"/>
                <a:sym typeface="Montserrat"/>
              </a:rPr>
              <a:t>How can we store these pairs of words in a way that ensures that our data structure can be s</a:t>
            </a:r>
            <a:r>
              <a:rPr b="1" lang="en-GB" sz="1600">
                <a:solidFill>
                  <a:schemeClr val="dk1"/>
                </a:solidFill>
                <a:latin typeface="Montserrat"/>
                <a:ea typeface="Montserrat"/>
                <a:cs typeface="Montserrat"/>
                <a:sym typeface="Montserrat"/>
              </a:rPr>
              <a:t>earched and common misspellings looked up </a:t>
            </a:r>
            <a:r>
              <a:rPr lang="en-GB" sz="1600">
                <a:solidFill>
                  <a:schemeClr val="dk1"/>
                </a:solidFill>
                <a:latin typeface="Montserrat"/>
                <a:ea typeface="Montserrat"/>
                <a:cs typeface="Montserrat"/>
                <a:sym typeface="Montserrat"/>
              </a:rPr>
              <a:t>and the correct spellings retrieved very quickly ?</a:t>
            </a:r>
            <a:endParaRPr sz="1600">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2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85" name="Google Shape;185;p28"/>
          <p:cNvSpPr txBox="1"/>
          <p:nvPr/>
        </p:nvSpPr>
        <p:spPr>
          <a:xfrm>
            <a:off x="754750" y="395188"/>
            <a:ext cx="78006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2900">
                <a:solidFill>
                  <a:srgbClr val="103452"/>
                </a:solidFill>
                <a:latin typeface="Montserrat"/>
                <a:ea typeface="Montserrat"/>
                <a:cs typeface="Montserrat"/>
                <a:sym typeface="Montserrat"/>
              </a:rPr>
              <a:t>Example: Dictionaries in Python</a:t>
            </a:r>
            <a:endParaRPr b="0" i="0" sz="1000" u="none" cap="none" strike="noStrike">
              <a:solidFill>
                <a:srgbClr val="103452"/>
              </a:solidFill>
              <a:latin typeface="Montserrat"/>
              <a:ea typeface="Montserrat"/>
              <a:cs typeface="Montserrat"/>
              <a:sym typeface="Montserrat"/>
            </a:endParaRPr>
          </a:p>
        </p:txBody>
      </p:sp>
      <p:pic>
        <p:nvPicPr>
          <p:cNvPr id="186" name="Google Shape;186;p28"/>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87" name="Google Shape;187;p28"/>
          <p:cNvSpPr txBox="1"/>
          <p:nvPr/>
        </p:nvSpPr>
        <p:spPr>
          <a:xfrm>
            <a:off x="1043500" y="1026400"/>
            <a:ext cx="7223100" cy="3454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600">
                <a:solidFill>
                  <a:schemeClr val="dk1"/>
                </a:solidFill>
                <a:latin typeface="Montserrat"/>
                <a:ea typeface="Montserrat"/>
                <a:cs typeface="Montserrat"/>
                <a:sym typeface="Montserrat"/>
              </a:rPr>
              <a:t>The data structure known as a dictionary is a data structure that can easily solve our problem. In a dictionary,</a:t>
            </a:r>
            <a:r>
              <a:rPr lang="en-GB" sz="1600">
                <a:solidFill>
                  <a:schemeClr val="dk1"/>
                </a:solidFill>
                <a:latin typeface="Montserrat"/>
                <a:ea typeface="Montserrat"/>
                <a:cs typeface="Montserrat"/>
                <a:sym typeface="Montserrat"/>
              </a:rPr>
              <a:t> </a:t>
            </a:r>
            <a:r>
              <a:rPr lang="en-GB" sz="1600">
                <a:solidFill>
                  <a:schemeClr val="dk1"/>
                </a:solidFill>
                <a:latin typeface="Montserrat"/>
                <a:ea typeface="Montserrat"/>
                <a:cs typeface="Montserrat"/>
                <a:sym typeface="Montserrat"/>
              </a:rPr>
              <a:t>key-value pairs are stored and values are accessed using the key value.</a:t>
            </a:r>
            <a:endParaRPr sz="1600">
              <a:solidFill>
                <a:schemeClr val="dk1"/>
              </a:solidFill>
              <a:latin typeface="Montserrat"/>
              <a:ea typeface="Montserrat"/>
              <a:cs typeface="Montserrat"/>
              <a:sym typeface="Montserrat"/>
            </a:endParaRPr>
          </a:p>
          <a:p>
            <a:pPr indent="0" lvl="0" marL="0" rtl="0" algn="ctr">
              <a:lnSpc>
                <a:spcPct val="115000"/>
              </a:lnSpc>
              <a:spcBef>
                <a:spcPts val="1000"/>
              </a:spcBef>
              <a:spcAft>
                <a:spcPts val="0"/>
              </a:spcAft>
              <a:buNone/>
            </a:pPr>
            <a:r>
              <a:t/>
            </a:r>
            <a:endParaRPr sz="1600">
              <a:solidFill>
                <a:schemeClr val="dk1"/>
              </a:solidFill>
              <a:latin typeface="Montserrat"/>
              <a:ea typeface="Montserrat"/>
              <a:cs typeface="Montserrat"/>
              <a:sym typeface="Montserrat"/>
            </a:endParaRPr>
          </a:p>
          <a:p>
            <a:pPr indent="0" lvl="0" marL="0" rtl="0" algn="ctr">
              <a:lnSpc>
                <a:spcPct val="115000"/>
              </a:lnSpc>
              <a:spcBef>
                <a:spcPts val="1000"/>
              </a:spcBef>
              <a:spcAft>
                <a:spcPts val="0"/>
              </a:spcAft>
              <a:buNone/>
            </a:pPr>
            <a:r>
              <a:t/>
            </a:r>
            <a:endParaRPr sz="1600">
              <a:solidFill>
                <a:schemeClr val="dk1"/>
              </a:solidFill>
              <a:latin typeface="Montserrat"/>
              <a:ea typeface="Montserrat"/>
              <a:cs typeface="Montserrat"/>
              <a:sym typeface="Montserrat"/>
            </a:endParaRPr>
          </a:p>
          <a:p>
            <a:pPr indent="0" lvl="0" marL="0" rtl="0" algn="ctr">
              <a:lnSpc>
                <a:spcPct val="115000"/>
              </a:lnSpc>
              <a:spcBef>
                <a:spcPts val="1000"/>
              </a:spcBef>
              <a:spcAft>
                <a:spcPts val="0"/>
              </a:spcAft>
              <a:buNone/>
            </a:pPr>
            <a:r>
              <a:t/>
            </a:r>
            <a:endParaRPr sz="1600">
              <a:solidFill>
                <a:schemeClr val="dk1"/>
              </a:solidFill>
              <a:latin typeface="Montserrat"/>
              <a:ea typeface="Montserrat"/>
              <a:cs typeface="Montserrat"/>
              <a:sym typeface="Montserrat"/>
            </a:endParaRPr>
          </a:p>
          <a:p>
            <a:pPr indent="0" lvl="0" marL="0" rtl="0" algn="ctr">
              <a:lnSpc>
                <a:spcPct val="115000"/>
              </a:lnSpc>
              <a:spcBef>
                <a:spcPts val="1000"/>
              </a:spcBef>
              <a:spcAft>
                <a:spcPts val="0"/>
              </a:spcAft>
              <a:buNone/>
            </a:pPr>
            <a:r>
              <a:t/>
            </a:r>
            <a:endParaRPr sz="1600">
              <a:solidFill>
                <a:schemeClr val="dk1"/>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sz="500">
              <a:solidFill>
                <a:schemeClr val="dk1"/>
              </a:solidFill>
              <a:latin typeface="Montserrat"/>
              <a:ea typeface="Montserrat"/>
              <a:cs typeface="Montserrat"/>
              <a:sym typeface="Montserrat"/>
            </a:endParaRPr>
          </a:p>
          <a:p>
            <a:pPr indent="-330200" lvl="0" marL="457200" rtl="0" algn="l">
              <a:lnSpc>
                <a:spcPct val="115000"/>
              </a:lnSpc>
              <a:spcBef>
                <a:spcPts val="1000"/>
              </a:spcBef>
              <a:spcAft>
                <a:spcPts val="1000"/>
              </a:spcAft>
              <a:buClr>
                <a:schemeClr val="dk1"/>
              </a:buClr>
              <a:buSzPts val="1600"/>
              <a:buFont typeface="Montserrat"/>
              <a:buChar char="➢"/>
            </a:pPr>
            <a:r>
              <a:rPr lang="en-GB" sz="1600">
                <a:solidFill>
                  <a:schemeClr val="dk1"/>
                </a:solidFill>
                <a:latin typeface="Montserrat"/>
                <a:ea typeface="Montserrat"/>
                <a:cs typeface="Montserrat"/>
                <a:sym typeface="Montserrat"/>
              </a:rPr>
              <a:t>It turns out that this data structure is very efficient, but how does it work? How is it so efficient?</a:t>
            </a:r>
            <a:endParaRPr sz="1600">
              <a:solidFill>
                <a:schemeClr val="dk1"/>
              </a:solidFill>
              <a:latin typeface="Montserrat"/>
              <a:ea typeface="Montserrat"/>
              <a:cs typeface="Montserrat"/>
              <a:sym typeface="Montserrat"/>
            </a:endParaRPr>
          </a:p>
        </p:txBody>
      </p:sp>
      <p:pic>
        <p:nvPicPr>
          <p:cNvPr id="188" name="Google Shape;188;p28"/>
          <p:cNvPicPr preferRelativeResize="0"/>
          <p:nvPr/>
        </p:nvPicPr>
        <p:blipFill>
          <a:blip r:embed="rId5">
            <a:alphaModFix/>
          </a:blip>
          <a:stretch>
            <a:fillRect/>
          </a:stretch>
        </p:blipFill>
        <p:spPr>
          <a:xfrm>
            <a:off x="1348262" y="2062400"/>
            <a:ext cx="6613574" cy="1707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grpSp>
        <p:nvGrpSpPr>
          <p:cNvPr id="193" name="Google Shape;193;p29"/>
          <p:cNvGrpSpPr/>
          <p:nvPr/>
        </p:nvGrpSpPr>
        <p:grpSpPr>
          <a:xfrm>
            <a:off x="0" y="0"/>
            <a:ext cx="9144000" cy="5143500"/>
            <a:chOff x="0" y="0"/>
            <a:chExt cx="9144000" cy="5143500"/>
          </a:xfrm>
        </p:grpSpPr>
        <p:pic>
          <p:nvPicPr>
            <p:cNvPr id="194" name="Google Shape;194;p29"/>
            <p:cNvPicPr preferRelativeResize="0"/>
            <p:nvPr/>
          </p:nvPicPr>
          <p:blipFill rotWithShape="1">
            <a:blip r:embed="rId3">
              <a:alphaModFix/>
            </a:blip>
            <a:srcRect b="0" l="0" r="0" t="0"/>
            <a:stretch/>
          </p:blipFill>
          <p:spPr>
            <a:xfrm>
              <a:off x="0" y="0"/>
              <a:ext cx="9144000" cy="5143500"/>
            </a:xfrm>
            <a:prstGeom prst="rect">
              <a:avLst/>
            </a:prstGeom>
            <a:noFill/>
            <a:ln cap="flat" cmpd="sng" w="28575">
              <a:solidFill>
                <a:srgbClr val="000000"/>
              </a:solidFill>
              <a:prstDash val="solid"/>
              <a:round/>
              <a:headEnd len="sm" w="sm" type="none"/>
              <a:tailEnd len="sm" w="sm" type="none"/>
            </a:ln>
          </p:spPr>
        </p:pic>
        <p:sp>
          <p:nvSpPr>
            <p:cNvPr id="195" name="Google Shape;195;p29"/>
            <p:cNvSpPr/>
            <p:nvPr/>
          </p:nvSpPr>
          <p:spPr>
            <a:xfrm>
              <a:off x="746150" y="397950"/>
              <a:ext cx="7849500" cy="4218600"/>
            </a:xfrm>
            <a:prstGeom prst="rect">
              <a:avLst/>
            </a:prstGeom>
            <a:solidFill>
              <a:schemeClr val="lt1"/>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96" name="Google Shape;196;p29"/>
          <p:cNvSpPr txBox="1"/>
          <p:nvPr/>
        </p:nvSpPr>
        <p:spPr>
          <a:xfrm>
            <a:off x="748850" y="415325"/>
            <a:ext cx="78435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Hash Tables</a:t>
            </a:r>
            <a:endParaRPr b="0" i="0" sz="1100" u="none" cap="none" strike="noStrike">
              <a:solidFill>
                <a:srgbClr val="103452"/>
              </a:solidFill>
              <a:latin typeface="Montserrat"/>
              <a:ea typeface="Montserrat"/>
              <a:cs typeface="Montserrat"/>
              <a:sym typeface="Montserrat"/>
            </a:endParaRPr>
          </a:p>
        </p:txBody>
      </p:sp>
      <p:pic>
        <p:nvPicPr>
          <p:cNvPr id="197" name="Google Shape;197;p29"/>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98" name="Google Shape;198;p29"/>
          <p:cNvSpPr txBox="1"/>
          <p:nvPr/>
        </p:nvSpPr>
        <p:spPr>
          <a:xfrm>
            <a:off x="1152950" y="1819350"/>
            <a:ext cx="4248900" cy="25647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Clr>
                <a:srgbClr val="103452"/>
              </a:buClr>
              <a:buSzPts val="1600"/>
              <a:buFont typeface="Montserrat"/>
              <a:buChar char="●"/>
            </a:pPr>
            <a:r>
              <a:rPr lang="en-GB" sz="1600">
                <a:solidFill>
                  <a:srgbClr val="103452"/>
                </a:solidFill>
                <a:latin typeface="Montserrat"/>
                <a:ea typeface="Montserrat"/>
                <a:cs typeface="Montserrat"/>
                <a:sym typeface="Montserrat"/>
              </a:rPr>
              <a:t>Hash tables allow for </a:t>
            </a:r>
            <a:r>
              <a:rPr b="1" lang="en-GB" sz="1600">
                <a:solidFill>
                  <a:srgbClr val="103452"/>
                </a:solidFill>
                <a:latin typeface="Montserrat"/>
                <a:ea typeface="Montserrat"/>
                <a:cs typeface="Montserrat"/>
                <a:sym typeface="Montserrat"/>
              </a:rPr>
              <a:t>efficient and fast </a:t>
            </a:r>
            <a:r>
              <a:rPr lang="en-GB" sz="1600">
                <a:solidFill>
                  <a:srgbClr val="103452"/>
                </a:solidFill>
                <a:latin typeface="Montserrat"/>
                <a:ea typeface="Montserrat"/>
                <a:cs typeface="Montserrat"/>
                <a:sym typeface="Montserrat"/>
              </a:rPr>
              <a:t>insertions, deletions and look-ups due to the manner in which values are stored.</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1000"/>
              </a:spcAft>
              <a:buClr>
                <a:srgbClr val="103452"/>
              </a:buClr>
              <a:buSzPts val="1600"/>
              <a:buFont typeface="Montserrat"/>
              <a:buChar char="●"/>
            </a:pPr>
            <a:r>
              <a:rPr lang="en-GB" sz="1600">
                <a:solidFill>
                  <a:srgbClr val="103452"/>
                </a:solidFill>
                <a:latin typeface="Montserrat"/>
                <a:ea typeface="Montserrat"/>
                <a:cs typeface="Montserrat"/>
                <a:sym typeface="Montserrat"/>
              </a:rPr>
              <a:t>Since the </a:t>
            </a:r>
            <a:r>
              <a:rPr b="1" lang="en-GB" sz="1600">
                <a:solidFill>
                  <a:srgbClr val="103452"/>
                </a:solidFill>
                <a:latin typeface="Montserrat"/>
                <a:ea typeface="Montserrat"/>
                <a:cs typeface="Montserrat"/>
                <a:sym typeface="Montserrat"/>
              </a:rPr>
              <a:t>index where the values is stored is a</a:t>
            </a:r>
            <a:r>
              <a:rPr lang="en-GB" sz="1600">
                <a:solidFill>
                  <a:srgbClr val="103452"/>
                </a:solidFill>
                <a:latin typeface="Montserrat"/>
                <a:ea typeface="Montserrat"/>
                <a:cs typeface="Montserrat"/>
                <a:sym typeface="Montserrat"/>
              </a:rPr>
              <a:t> </a:t>
            </a:r>
            <a:r>
              <a:rPr b="1" lang="en-GB" sz="1600">
                <a:solidFill>
                  <a:srgbClr val="103452"/>
                </a:solidFill>
                <a:latin typeface="Montserrat"/>
                <a:ea typeface="Montserrat"/>
                <a:cs typeface="Montserrat"/>
                <a:sym typeface="Montserrat"/>
              </a:rPr>
              <a:t>function of the value</a:t>
            </a:r>
            <a:r>
              <a:rPr lang="en-GB" sz="1600">
                <a:solidFill>
                  <a:srgbClr val="103452"/>
                </a:solidFill>
                <a:latin typeface="Montserrat"/>
                <a:ea typeface="Montserrat"/>
                <a:cs typeface="Montserrat"/>
                <a:sym typeface="Montserrat"/>
              </a:rPr>
              <a:t>, the position where the value must be stored is always known.</a:t>
            </a:r>
            <a:endParaRPr sz="1600">
              <a:solidFill>
                <a:srgbClr val="103452"/>
              </a:solidFill>
              <a:latin typeface="Montserrat"/>
              <a:ea typeface="Montserrat"/>
              <a:cs typeface="Montserrat"/>
              <a:sym typeface="Montserrat"/>
            </a:endParaRPr>
          </a:p>
        </p:txBody>
      </p:sp>
      <p:sp>
        <p:nvSpPr>
          <p:cNvPr id="199" name="Google Shape;199;p29"/>
          <p:cNvSpPr txBox="1"/>
          <p:nvPr/>
        </p:nvSpPr>
        <p:spPr>
          <a:xfrm>
            <a:off x="1152950" y="858450"/>
            <a:ext cx="7035300" cy="96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BC922D"/>
                </a:solidFill>
                <a:latin typeface="Montserrat"/>
                <a:ea typeface="Montserrat"/>
                <a:cs typeface="Montserrat"/>
                <a:sym typeface="Montserrat"/>
              </a:rPr>
              <a:t>A data structure that is used to store key-value pairs </a:t>
            </a:r>
            <a:r>
              <a:rPr b="1" lang="en-GB" sz="1600">
                <a:solidFill>
                  <a:srgbClr val="BC922D"/>
                </a:solidFill>
                <a:latin typeface="Montserrat"/>
                <a:ea typeface="Montserrat"/>
                <a:cs typeface="Montserrat"/>
                <a:sym typeface="Montserrat"/>
              </a:rPr>
              <a:t>which</a:t>
            </a:r>
            <a:r>
              <a:rPr b="1" lang="en-GB" sz="1600">
                <a:solidFill>
                  <a:srgbClr val="BC922D"/>
                </a:solidFill>
                <a:latin typeface="Montserrat"/>
                <a:ea typeface="Montserrat"/>
                <a:cs typeface="Montserrat"/>
                <a:sym typeface="Montserrat"/>
              </a:rPr>
              <a:t> uses a hash function to transform the key into the index of an associated array element where the data will be stored.</a:t>
            </a:r>
            <a:endParaRPr b="1" sz="1600">
              <a:solidFill>
                <a:srgbClr val="BC922D"/>
              </a:solidFill>
              <a:latin typeface="Montserrat"/>
              <a:ea typeface="Montserrat"/>
              <a:cs typeface="Montserrat"/>
              <a:sym typeface="Montserrat"/>
            </a:endParaRPr>
          </a:p>
        </p:txBody>
      </p:sp>
      <p:graphicFrame>
        <p:nvGraphicFramePr>
          <p:cNvPr id="200" name="Google Shape;200;p29"/>
          <p:cNvGraphicFramePr/>
          <p:nvPr/>
        </p:nvGraphicFramePr>
        <p:xfrm>
          <a:off x="5826475" y="2152625"/>
          <a:ext cx="3000000" cy="3000000"/>
        </p:xfrm>
        <a:graphic>
          <a:graphicData uri="http://schemas.openxmlformats.org/drawingml/2006/table">
            <a:tbl>
              <a:tblPr>
                <a:noFill/>
                <a:tableStyleId>{28703480-4CF6-4B4E-916E-ED6E5017FB92}</a:tableStyleId>
              </a:tblPr>
              <a:tblGrid>
                <a:gridCol w="562550"/>
              </a:tblGrid>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key1</a:t>
                      </a:r>
                      <a:endParaRPr sz="1200">
                        <a:latin typeface="Montserrat"/>
                        <a:ea typeface="Montserrat"/>
                        <a:cs typeface="Montserrat"/>
                        <a:sym typeface="Montserrat"/>
                      </a:endParaRPr>
                    </a:p>
                  </a:txBody>
                  <a:tcPr marT="91425" marB="91425" marR="91425" marL="91425">
                    <a:solidFill>
                      <a:srgbClr val="F4CCCC"/>
                    </a:solidFill>
                  </a:tcPr>
                </a:tc>
              </a:tr>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key2</a:t>
                      </a:r>
                      <a:endParaRPr sz="1200">
                        <a:latin typeface="Montserrat"/>
                        <a:ea typeface="Montserrat"/>
                        <a:cs typeface="Montserrat"/>
                        <a:sym typeface="Montserrat"/>
                      </a:endParaRPr>
                    </a:p>
                  </a:txBody>
                  <a:tcPr marT="91425" marB="91425" marR="91425" marL="91425">
                    <a:solidFill>
                      <a:srgbClr val="FCE5CD"/>
                    </a:solidFill>
                  </a:tcPr>
                </a:tc>
              </a:tr>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key3</a:t>
                      </a:r>
                      <a:endParaRPr sz="1200">
                        <a:latin typeface="Montserrat"/>
                        <a:ea typeface="Montserrat"/>
                        <a:cs typeface="Montserrat"/>
                        <a:sym typeface="Montserrat"/>
                      </a:endParaRPr>
                    </a:p>
                  </a:txBody>
                  <a:tcPr marT="91425" marB="91425" marR="91425" marL="91425">
                    <a:solidFill>
                      <a:srgbClr val="D9EAD3"/>
                    </a:solidFill>
                  </a:tcPr>
                </a:tc>
              </a:tr>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key4</a:t>
                      </a:r>
                      <a:endParaRPr sz="1200">
                        <a:latin typeface="Montserrat"/>
                        <a:ea typeface="Montserrat"/>
                        <a:cs typeface="Montserrat"/>
                        <a:sym typeface="Montserrat"/>
                      </a:endParaRPr>
                    </a:p>
                  </a:txBody>
                  <a:tcPr marT="91425" marB="91425" marR="91425" marL="91425">
                    <a:solidFill>
                      <a:srgbClr val="D0E0E3"/>
                    </a:solidFill>
                  </a:tcPr>
                </a:tc>
              </a:tr>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key5</a:t>
                      </a:r>
                      <a:endParaRPr sz="1200">
                        <a:latin typeface="Montserrat"/>
                        <a:ea typeface="Montserrat"/>
                        <a:cs typeface="Montserrat"/>
                        <a:sym typeface="Montserrat"/>
                      </a:endParaRPr>
                    </a:p>
                  </a:txBody>
                  <a:tcPr marT="91425" marB="91425" marR="91425" marL="91425">
                    <a:solidFill>
                      <a:srgbClr val="D9D2E9"/>
                    </a:solidFill>
                  </a:tcPr>
                </a:tc>
              </a:tr>
            </a:tbl>
          </a:graphicData>
        </a:graphic>
      </p:graphicFrame>
      <p:graphicFrame>
        <p:nvGraphicFramePr>
          <p:cNvPr id="201" name="Google Shape;201;p29"/>
          <p:cNvGraphicFramePr/>
          <p:nvPr/>
        </p:nvGraphicFramePr>
        <p:xfrm>
          <a:off x="7679450" y="2152613"/>
          <a:ext cx="3000000" cy="3000000"/>
        </p:xfrm>
        <a:graphic>
          <a:graphicData uri="http://schemas.openxmlformats.org/drawingml/2006/table">
            <a:tbl>
              <a:tblPr>
                <a:noFill/>
                <a:tableStyleId>{28703480-4CF6-4B4E-916E-ED6E5017FB92}</a:tableStyleId>
              </a:tblPr>
              <a:tblGrid>
                <a:gridCol w="562550"/>
              </a:tblGrid>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0</a:t>
                      </a:r>
                      <a:endParaRPr sz="1200">
                        <a:latin typeface="Montserrat"/>
                        <a:ea typeface="Montserrat"/>
                        <a:cs typeface="Montserrat"/>
                        <a:sym typeface="Montserrat"/>
                      </a:endParaRPr>
                    </a:p>
                  </a:txBody>
                  <a:tcPr marT="91425" marB="91425" marR="91425" marL="91425">
                    <a:solidFill>
                      <a:srgbClr val="D9EAD3"/>
                    </a:solidFill>
                  </a:tcPr>
                </a:tc>
              </a:tr>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1</a:t>
                      </a:r>
                      <a:endParaRPr sz="1200">
                        <a:latin typeface="Montserrat"/>
                        <a:ea typeface="Montserrat"/>
                        <a:cs typeface="Montserrat"/>
                        <a:sym typeface="Montserrat"/>
                      </a:endParaRPr>
                    </a:p>
                  </a:txBody>
                  <a:tcPr marT="91425" marB="91425" marR="91425" marL="91425">
                    <a:solidFill>
                      <a:srgbClr val="F4CCCC"/>
                    </a:solidFill>
                  </a:tcPr>
                </a:tc>
              </a:tr>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2</a:t>
                      </a:r>
                      <a:endParaRPr sz="1200">
                        <a:latin typeface="Montserrat"/>
                        <a:ea typeface="Montserrat"/>
                        <a:cs typeface="Montserrat"/>
                        <a:sym typeface="Montserrat"/>
                      </a:endParaRPr>
                    </a:p>
                  </a:txBody>
                  <a:tcPr marT="91425" marB="91425" marR="91425" marL="91425">
                    <a:solidFill>
                      <a:srgbClr val="D0E0E3"/>
                    </a:solidFill>
                  </a:tcPr>
                </a:tc>
              </a:tr>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3</a:t>
                      </a:r>
                      <a:endParaRPr sz="1200">
                        <a:latin typeface="Montserrat"/>
                        <a:ea typeface="Montserrat"/>
                        <a:cs typeface="Montserrat"/>
                        <a:sym typeface="Montserrat"/>
                      </a:endParaRPr>
                    </a:p>
                  </a:txBody>
                  <a:tcPr marT="91425" marB="91425" marR="91425" marL="91425">
                    <a:solidFill>
                      <a:srgbClr val="D9D2E9"/>
                    </a:solidFill>
                  </a:tcPr>
                </a:tc>
              </a:tr>
              <a:tr h="401225">
                <a:tc>
                  <a:txBody>
                    <a:bodyPr/>
                    <a:lstStyle/>
                    <a:p>
                      <a:pPr indent="0" lvl="0" marL="0" rtl="0" algn="ctr">
                        <a:spcBef>
                          <a:spcPts val="0"/>
                        </a:spcBef>
                        <a:spcAft>
                          <a:spcPts val="0"/>
                        </a:spcAft>
                        <a:buNone/>
                      </a:pPr>
                      <a:r>
                        <a:rPr lang="en-GB" sz="1200">
                          <a:latin typeface="Montserrat"/>
                          <a:ea typeface="Montserrat"/>
                          <a:cs typeface="Montserrat"/>
                          <a:sym typeface="Montserrat"/>
                        </a:rPr>
                        <a:t>4</a:t>
                      </a:r>
                      <a:endParaRPr sz="1200">
                        <a:latin typeface="Montserrat"/>
                        <a:ea typeface="Montserrat"/>
                        <a:cs typeface="Montserrat"/>
                        <a:sym typeface="Montserrat"/>
                      </a:endParaRPr>
                    </a:p>
                  </a:txBody>
                  <a:tcPr marT="91425" marB="91425" marR="91425" marL="91425">
                    <a:solidFill>
                      <a:srgbClr val="FCE5CD"/>
                    </a:solidFill>
                  </a:tcPr>
                </a:tc>
              </a:tr>
            </a:tbl>
          </a:graphicData>
        </a:graphic>
      </p:graphicFrame>
      <p:cxnSp>
        <p:nvCxnSpPr>
          <p:cNvPr id="202" name="Google Shape;202;p29"/>
          <p:cNvCxnSpPr/>
          <p:nvPr/>
        </p:nvCxnSpPr>
        <p:spPr>
          <a:xfrm>
            <a:off x="6374850" y="2350350"/>
            <a:ext cx="373800" cy="205500"/>
          </a:xfrm>
          <a:prstGeom prst="bentConnector3">
            <a:avLst>
              <a:gd fmla="val 50000" name="adj1"/>
            </a:avLst>
          </a:prstGeom>
          <a:noFill/>
          <a:ln cap="flat" cmpd="sng" w="28575">
            <a:solidFill>
              <a:srgbClr val="F4CCCC"/>
            </a:solidFill>
            <a:prstDash val="solid"/>
            <a:round/>
            <a:headEnd len="med" w="med" type="none"/>
            <a:tailEnd len="med" w="med" type="none"/>
          </a:ln>
        </p:spPr>
      </p:cxnSp>
      <p:cxnSp>
        <p:nvCxnSpPr>
          <p:cNvPr id="203" name="Google Shape;203;p29"/>
          <p:cNvCxnSpPr/>
          <p:nvPr/>
        </p:nvCxnSpPr>
        <p:spPr>
          <a:xfrm>
            <a:off x="6369400" y="2755700"/>
            <a:ext cx="379500" cy="207600"/>
          </a:xfrm>
          <a:prstGeom prst="bentConnector3">
            <a:avLst>
              <a:gd fmla="val 50000" name="adj1"/>
            </a:avLst>
          </a:prstGeom>
          <a:noFill/>
          <a:ln cap="flat" cmpd="sng" w="28575">
            <a:solidFill>
              <a:srgbClr val="FCE5CD"/>
            </a:solidFill>
            <a:prstDash val="solid"/>
            <a:round/>
            <a:headEnd len="med" w="med" type="none"/>
            <a:tailEnd len="med" w="med" type="none"/>
          </a:ln>
        </p:spPr>
      </p:cxnSp>
      <p:cxnSp>
        <p:nvCxnSpPr>
          <p:cNvPr id="204" name="Google Shape;204;p29"/>
          <p:cNvCxnSpPr>
            <a:endCxn id="205" idx="1"/>
          </p:cNvCxnSpPr>
          <p:nvPr/>
        </p:nvCxnSpPr>
        <p:spPr>
          <a:xfrm>
            <a:off x="6374975" y="3155675"/>
            <a:ext cx="378000" cy="0"/>
          </a:xfrm>
          <a:prstGeom prst="straightConnector1">
            <a:avLst/>
          </a:prstGeom>
          <a:noFill/>
          <a:ln cap="flat" cmpd="sng" w="28575">
            <a:solidFill>
              <a:srgbClr val="D9EAD3"/>
            </a:solidFill>
            <a:prstDash val="solid"/>
            <a:round/>
            <a:headEnd len="med" w="med" type="none"/>
            <a:tailEnd len="med" w="med" type="none"/>
          </a:ln>
        </p:spPr>
      </p:cxnSp>
      <p:cxnSp>
        <p:nvCxnSpPr>
          <p:cNvPr id="206" name="Google Shape;206;p29"/>
          <p:cNvCxnSpPr/>
          <p:nvPr/>
        </p:nvCxnSpPr>
        <p:spPr>
          <a:xfrm flipH="1" rot="10800000">
            <a:off x="6375425" y="3399850"/>
            <a:ext cx="373200" cy="164100"/>
          </a:xfrm>
          <a:prstGeom prst="bentConnector3">
            <a:avLst>
              <a:gd fmla="val 50000" name="adj1"/>
            </a:avLst>
          </a:prstGeom>
          <a:noFill/>
          <a:ln cap="flat" cmpd="sng" w="28575">
            <a:solidFill>
              <a:srgbClr val="D0E0E3"/>
            </a:solidFill>
            <a:prstDash val="solid"/>
            <a:round/>
            <a:headEnd len="med" w="med" type="none"/>
            <a:tailEnd len="med" w="med" type="none"/>
          </a:ln>
        </p:spPr>
      </p:cxnSp>
      <p:cxnSp>
        <p:nvCxnSpPr>
          <p:cNvPr id="207" name="Google Shape;207;p29"/>
          <p:cNvCxnSpPr/>
          <p:nvPr/>
        </p:nvCxnSpPr>
        <p:spPr>
          <a:xfrm flipH="1" rot="10800000">
            <a:off x="6375425" y="3800075"/>
            <a:ext cx="372300" cy="160200"/>
          </a:xfrm>
          <a:prstGeom prst="bentConnector3">
            <a:avLst>
              <a:gd fmla="val 50000" name="adj1"/>
            </a:avLst>
          </a:prstGeom>
          <a:noFill/>
          <a:ln cap="flat" cmpd="sng" w="28575">
            <a:solidFill>
              <a:srgbClr val="D9D2E9"/>
            </a:solidFill>
            <a:prstDash val="solid"/>
            <a:round/>
            <a:headEnd len="med" w="med" type="none"/>
            <a:tailEnd len="med" w="med" type="none"/>
          </a:ln>
        </p:spPr>
      </p:cxnSp>
      <p:cxnSp>
        <p:nvCxnSpPr>
          <p:cNvPr id="208" name="Google Shape;208;p29"/>
          <p:cNvCxnSpPr/>
          <p:nvPr/>
        </p:nvCxnSpPr>
        <p:spPr>
          <a:xfrm>
            <a:off x="7315475" y="2553750"/>
            <a:ext cx="392400" cy="215100"/>
          </a:xfrm>
          <a:prstGeom prst="bentConnector3">
            <a:avLst>
              <a:gd fmla="val 50000" name="adj1"/>
            </a:avLst>
          </a:prstGeom>
          <a:noFill/>
          <a:ln cap="flat" cmpd="sng" w="28575">
            <a:solidFill>
              <a:srgbClr val="F4CCCC"/>
            </a:solidFill>
            <a:prstDash val="solid"/>
            <a:round/>
            <a:headEnd len="med" w="med" type="none"/>
            <a:tailEnd len="med" w="med" type="none"/>
          </a:ln>
        </p:spPr>
      </p:cxnSp>
      <p:sp>
        <p:nvSpPr>
          <p:cNvPr id="205" name="Google Shape;205;p29"/>
          <p:cNvSpPr/>
          <p:nvPr/>
        </p:nvSpPr>
        <p:spPr>
          <a:xfrm>
            <a:off x="6752975" y="2152625"/>
            <a:ext cx="562500" cy="2006100"/>
          </a:xfrm>
          <a:prstGeom prst="rect">
            <a:avLst/>
          </a:prstGeom>
          <a:solidFill>
            <a:srgbClr val="BC922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latin typeface="Montserrat"/>
                <a:ea typeface="Montserrat"/>
                <a:cs typeface="Montserrat"/>
                <a:sym typeface="Montserrat"/>
              </a:rPr>
              <a:t>h</a:t>
            </a:r>
            <a:r>
              <a:rPr lang="en-GB" sz="1100">
                <a:latin typeface="Montserrat"/>
                <a:ea typeface="Montserrat"/>
                <a:cs typeface="Montserrat"/>
                <a:sym typeface="Montserrat"/>
              </a:rPr>
              <a:t>ash fn</a:t>
            </a:r>
            <a:endParaRPr sz="1100">
              <a:latin typeface="Montserrat"/>
              <a:ea typeface="Montserrat"/>
              <a:cs typeface="Montserrat"/>
              <a:sym typeface="Montserrat"/>
            </a:endParaRPr>
          </a:p>
        </p:txBody>
      </p:sp>
      <p:grpSp>
        <p:nvGrpSpPr>
          <p:cNvPr id="209" name="Google Shape;209;p29"/>
          <p:cNvGrpSpPr/>
          <p:nvPr/>
        </p:nvGrpSpPr>
        <p:grpSpPr>
          <a:xfrm>
            <a:off x="7315207" y="2949900"/>
            <a:ext cx="392387" cy="977700"/>
            <a:chOff x="7315475" y="2949900"/>
            <a:chExt cx="356975" cy="977700"/>
          </a:xfrm>
        </p:grpSpPr>
        <p:cxnSp>
          <p:nvCxnSpPr>
            <p:cNvPr id="210" name="Google Shape;210;p29"/>
            <p:cNvCxnSpPr/>
            <p:nvPr/>
          </p:nvCxnSpPr>
          <p:spPr>
            <a:xfrm flipH="1" rot="10800000">
              <a:off x="7315475" y="2963300"/>
              <a:ext cx="162000" cy="1500"/>
            </a:xfrm>
            <a:prstGeom prst="straightConnector1">
              <a:avLst/>
            </a:prstGeom>
            <a:noFill/>
            <a:ln cap="flat" cmpd="sng" w="28575">
              <a:solidFill>
                <a:srgbClr val="FCE5CD"/>
              </a:solidFill>
              <a:prstDash val="solid"/>
              <a:round/>
              <a:headEnd len="med" w="med" type="none"/>
              <a:tailEnd len="med" w="med" type="none"/>
            </a:ln>
          </p:spPr>
        </p:cxnSp>
        <p:cxnSp>
          <p:nvCxnSpPr>
            <p:cNvPr id="211" name="Google Shape;211;p29"/>
            <p:cNvCxnSpPr/>
            <p:nvPr/>
          </p:nvCxnSpPr>
          <p:spPr>
            <a:xfrm>
              <a:off x="7475125" y="2949900"/>
              <a:ext cx="6900" cy="977700"/>
            </a:xfrm>
            <a:prstGeom prst="straightConnector1">
              <a:avLst/>
            </a:prstGeom>
            <a:noFill/>
            <a:ln cap="flat" cmpd="sng" w="28575">
              <a:solidFill>
                <a:srgbClr val="FCE5CD"/>
              </a:solidFill>
              <a:prstDash val="solid"/>
              <a:round/>
              <a:headEnd len="med" w="med" type="none"/>
              <a:tailEnd len="med" w="med" type="none"/>
            </a:ln>
          </p:spPr>
        </p:cxnSp>
        <p:cxnSp>
          <p:nvCxnSpPr>
            <p:cNvPr id="212" name="Google Shape;212;p29"/>
            <p:cNvCxnSpPr/>
            <p:nvPr/>
          </p:nvCxnSpPr>
          <p:spPr>
            <a:xfrm flipH="1" rot="10800000">
              <a:off x="7474450" y="3912550"/>
              <a:ext cx="198000" cy="1500"/>
            </a:xfrm>
            <a:prstGeom prst="straightConnector1">
              <a:avLst/>
            </a:prstGeom>
            <a:noFill/>
            <a:ln cap="flat" cmpd="sng" w="28575">
              <a:solidFill>
                <a:srgbClr val="FCE5CD"/>
              </a:solidFill>
              <a:prstDash val="solid"/>
              <a:round/>
              <a:headEnd len="med" w="med" type="none"/>
              <a:tailEnd len="med" w="med" type="none"/>
            </a:ln>
          </p:spPr>
        </p:cxnSp>
      </p:grpSp>
      <p:grpSp>
        <p:nvGrpSpPr>
          <p:cNvPr id="213" name="Google Shape;213;p29"/>
          <p:cNvGrpSpPr/>
          <p:nvPr/>
        </p:nvGrpSpPr>
        <p:grpSpPr>
          <a:xfrm>
            <a:off x="7315475" y="2359475"/>
            <a:ext cx="394400" cy="796200"/>
            <a:chOff x="7315475" y="2359475"/>
            <a:chExt cx="394400" cy="796200"/>
          </a:xfrm>
        </p:grpSpPr>
        <p:cxnSp>
          <p:nvCxnSpPr>
            <p:cNvPr id="214" name="Google Shape;214;p29"/>
            <p:cNvCxnSpPr>
              <a:stCxn id="205" idx="3"/>
            </p:cNvCxnSpPr>
            <p:nvPr/>
          </p:nvCxnSpPr>
          <p:spPr>
            <a:xfrm flipH="1" rot="10800000">
              <a:off x="7315475" y="2359475"/>
              <a:ext cx="228900" cy="796200"/>
            </a:xfrm>
            <a:prstGeom prst="bentConnector2">
              <a:avLst/>
            </a:prstGeom>
            <a:noFill/>
            <a:ln cap="flat" cmpd="sng" w="28575">
              <a:solidFill>
                <a:srgbClr val="D9EAD3"/>
              </a:solidFill>
              <a:prstDash val="solid"/>
              <a:round/>
              <a:headEnd len="med" w="med" type="none"/>
              <a:tailEnd len="med" w="med" type="none"/>
            </a:ln>
          </p:spPr>
        </p:cxnSp>
        <p:cxnSp>
          <p:nvCxnSpPr>
            <p:cNvPr id="215" name="Google Shape;215;p29"/>
            <p:cNvCxnSpPr/>
            <p:nvPr/>
          </p:nvCxnSpPr>
          <p:spPr>
            <a:xfrm flipH="1" rot="10800000">
              <a:off x="7529875" y="2359475"/>
              <a:ext cx="180000" cy="1800"/>
            </a:xfrm>
            <a:prstGeom prst="straightConnector1">
              <a:avLst/>
            </a:prstGeom>
            <a:noFill/>
            <a:ln cap="flat" cmpd="sng" w="28575">
              <a:solidFill>
                <a:srgbClr val="D9EAD3"/>
              </a:solidFill>
              <a:prstDash val="solid"/>
              <a:round/>
              <a:headEnd len="med" w="med" type="none"/>
              <a:tailEnd len="med" w="med" type="none"/>
            </a:ln>
          </p:spPr>
        </p:cxnSp>
      </p:grpSp>
      <p:cxnSp>
        <p:nvCxnSpPr>
          <p:cNvPr id="216" name="Google Shape;216;p29"/>
          <p:cNvCxnSpPr/>
          <p:nvPr/>
        </p:nvCxnSpPr>
        <p:spPr>
          <a:xfrm flipH="1" rot="10800000">
            <a:off x="7319825" y="3567575"/>
            <a:ext cx="388800" cy="232500"/>
          </a:xfrm>
          <a:prstGeom prst="bentConnector3">
            <a:avLst>
              <a:gd fmla="val 32910" name="adj1"/>
            </a:avLst>
          </a:prstGeom>
          <a:noFill/>
          <a:ln cap="flat" cmpd="sng" w="28575">
            <a:solidFill>
              <a:srgbClr val="D9D2E9"/>
            </a:solidFill>
            <a:prstDash val="solid"/>
            <a:round/>
            <a:headEnd len="med" w="med" type="none"/>
            <a:tailEnd len="med" w="med" type="none"/>
          </a:ln>
        </p:spPr>
      </p:cxnSp>
      <p:cxnSp>
        <p:nvCxnSpPr>
          <p:cNvPr id="217" name="Google Shape;217;p29"/>
          <p:cNvCxnSpPr/>
          <p:nvPr/>
        </p:nvCxnSpPr>
        <p:spPr>
          <a:xfrm flipH="1" rot="10800000">
            <a:off x="7320313" y="3193450"/>
            <a:ext cx="399600" cy="206400"/>
          </a:xfrm>
          <a:prstGeom prst="bentConnector3">
            <a:avLst>
              <a:gd fmla="val 63058" name="adj1"/>
            </a:avLst>
          </a:prstGeom>
          <a:noFill/>
          <a:ln cap="flat" cmpd="sng" w="28575">
            <a:solidFill>
              <a:srgbClr val="D0E0E3"/>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grpSp>
        <p:nvGrpSpPr>
          <p:cNvPr id="222" name="Google Shape;222;p30"/>
          <p:cNvGrpSpPr/>
          <p:nvPr/>
        </p:nvGrpSpPr>
        <p:grpSpPr>
          <a:xfrm>
            <a:off x="0" y="0"/>
            <a:ext cx="9144000" cy="5143500"/>
            <a:chOff x="0" y="0"/>
            <a:chExt cx="9144000" cy="5143500"/>
          </a:xfrm>
        </p:grpSpPr>
        <p:pic>
          <p:nvPicPr>
            <p:cNvPr id="223" name="Google Shape;223;p30"/>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24" name="Google Shape;224;p30"/>
            <p:cNvSpPr/>
            <p:nvPr/>
          </p:nvSpPr>
          <p:spPr>
            <a:xfrm>
              <a:off x="7461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pic>
        <p:nvPicPr>
          <p:cNvPr id="225" name="Google Shape;225;p30"/>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26" name="Google Shape;226;p30"/>
          <p:cNvSpPr txBox="1"/>
          <p:nvPr/>
        </p:nvSpPr>
        <p:spPr>
          <a:xfrm>
            <a:off x="1189800" y="576250"/>
            <a:ext cx="6958200" cy="38787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Clr>
                <a:srgbClr val="103452"/>
              </a:buClr>
              <a:buSzPts val="1600"/>
              <a:buFont typeface="Montserrat"/>
              <a:buChar char="●"/>
            </a:pPr>
            <a:r>
              <a:rPr b="1" lang="en-GB" sz="1600">
                <a:solidFill>
                  <a:srgbClr val="103452"/>
                </a:solidFill>
                <a:latin typeface="Montserrat"/>
                <a:ea typeface="Montserrat"/>
                <a:cs typeface="Montserrat"/>
                <a:sym typeface="Montserrat"/>
              </a:rPr>
              <a:t>Hashing </a:t>
            </a:r>
            <a:r>
              <a:rPr lang="en-GB" sz="1600">
                <a:solidFill>
                  <a:srgbClr val="103452"/>
                </a:solidFill>
                <a:latin typeface="Montserrat"/>
                <a:ea typeface="Montserrat"/>
                <a:cs typeface="Montserrat"/>
                <a:sym typeface="Montserrat"/>
              </a:rPr>
              <a:t>refers to using the hash function to calculate </a:t>
            </a:r>
            <a:r>
              <a:rPr b="1" lang="en-GB" sz="1600">
                <a:solidFill>
                  <a:srgbClr val="103452"/>
                </a:solidFill>
                <a:latin typeface="Montserrat"/>
                <a:ea typeface="Montserrat"/>
                <a:cs typeface="Montserrat"/>
                <a:sym typeface="Montserrat"/>
              </a:rPr>
              <a:t>the hash </a:t>
            </a:r>
            <a:r>
              <a:rPr lang="en-GB" sz="1600">
                <a:solidFill>
                  <a:srgbClr val="103452"/>
                </a:solidFill>
                <a:latin typeface="Montserrat"/>
                <a:ea typeface="Montserrat"/>
                <a:cs typeface="Montserrat"/>
                <a:sym typeface="Montserrat"/>
              </a:rPr>
              <a:t>which is the </a:t>
            </a:r>
            <a:r>
              <a:rPr lang="en-GB" sz="1600">
                <a:solidFill>
                  <a:srgbClr val="103452"/>
                </a:solidFill>
                <a:latin typeface="Montserrat"/>
                <a:ea typeface="Montserrat"/>
                <a:cs typeface="Montserrat"/>
                <a:sym typeface="Montserrat"/>
              </a:rPr>
              <a:t>index of the array element where the key-value pair will be stored. </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0"/>
              </a:spcAft>
              <a:buClr>
                <a:srgbClr val="103452"/>
              </a:buClr>
              <a:buSzPts val="1600"/>
              <a:buFont typeface="Montserrat"/>
              <a:buChar char="●"/>
            </a:pPr>
            <a:r>
              <a:rPr lang="en-GB" sz="1600">
                <a:solidFill>
                  <a:srgbClr val="103452"/>
                </a:solidFill>
                <a:latin typeface="Montserrat"/>
                <a:ea typeface="Montserrat"/>
                <a:cs typeface="Montserrat"/>
                <a:sym typeface="Montserrat"/>
              </a:rPr>
              <a:t>Each array element is called a </a:t>
            </a:r>
            <a:r>
              <a:rPr b="1" lang="en-GB" sz="1600">
                <a:solidFill>
                  <a:srgbClr val="103452"/>
                </a:solidFill>
                <a:latin typeface="Montserrat"/>
                <a:ea typeface="Montserrat"/>
                <a:cs typeface="Montserrat"/>
                <a:sym typeface="Montserrat"/>
              </a:rPr>
              <a:t>bucket or slot </a:t>
            </a:r>
            <a:r>
              <a:rPr lang="en-GB" sz="1600">
                <a:solidFill>
                  <a:srgbClr val="103452"/>
                </a:solidFill>
                <a:latin typeface="Montserrat"/>
                <a:ea typeface="Montserrat"/>
                <a:cs typeface="Montserrat"/>
                <a:sym typeface="Montserrat"/>
              </a:rPr>
              <a:t>and can store one or more key-value pairs</a:t>
            </a:r>
            <a:r>
              <a:rPr lang="en-GB" sz="1600">
                <a:solidFill>
                  <a:srgbClr val="103452"/>
                </a:solidFill>
                <a:latin typeface="Montserrat"/>
                <a:ea typeface="Montserrat"/>
                <a:cs typeface="Montserrat"/>
                <a:sym typeface="Montserrat"/>
              </a:rPr>
              <a:t>. </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0"/>
              </a:spcAft>
              <a:buClr>
                <a:srgbClr val="103452"/>
              </a:buClr>
              <a:buSzPts val="1600"/>
              <a:buFont typeface="Montserrat"/>
              <a:buChar char="●"/>
            </a:pPr>
            <a:r>
              <a:rPr lang="en-GB" sz="1600">
                <a:solidFill>
                  <a:srgbClr val="103452"/>
                </a:solidFill>
                <a:latin typeface="Montserrat"/>
                <a:ea typeface="Montserrat"/>
                <a:cs typeface="Montserrat"/>
                <a:sym typeface="Montserrat"/>
              </a:rPr>
              <a:t>The </a:t>
            </a:r>
            <a:r>
              <a:rPr b="1" lang="en-GB" sz="1600">
                <a:solidFill>
                  <a:srgbClr val="103452"/>
                </a:solidFill>
                <a:latin typeface="Montserrat"/>
                <a:ea typeface="Montserrat"/>
                <a:cs typeface="Montserrat"/>
                <a:sym typeface="Montserrat"/>
              </a:rPr>
              <a:t>hash function</a:t>
            </a:r>
            <a:r>
              <a:rPr lang="en-GB" sz="1600">
                <a:solidFill>
                  <a:srgbClr val="103452"/>
                </a:solidFill>
                <a:latin typeface="Montserrat"/>
                <a:ea typeface="Montserrat"/>
                <a:cs typeface="Montserrat"/>
                <a:sym typeface="Montserrat"/>
              </a:rPr>
              <a:t> can be any </a:t>
            </a:r>
            <a:r>
              <a:rPr b="1" lang="en-GB" sz="1600">
                <a:solidFill>
                  <a:srgbClr val="103452"/>
                </a:solidFill>
                <a:latin typeface="Montserrat"/>
                <a:ea typeface="Montserrat"/>
                <a:cs typeface="Montserrat"/>
                <a:sym typeface="Montserrat"/>
              </a:rPr>
              <a:t>deterministic </a:t>
            </a:r>
            <a:r>
              <a:rPr lang="en-GB" sz="1600">
                <a:solidFill>
                  <a:srgbClr val="103452"/>
                </a:solidFill>
                <a:latin typeface="Montserrat"/>
                <a:ea typeface="Montserrat"/>
                <a:cs typeface="Montserrat"/>
                <a:sym typeface="Montserrat"/>
              </a:rPr>
              <a:t>function which</a:t>
            </a:r>
            <a:r>
              <a:rPr lang="en-GB" sz="1600">
                <a:solidFill>
                  <a:srgbClr val="103452"/>
                </a:solidFill>
                <a:latin typeface="Montserrat"/>
                <a:ea typeface="Montserrat"/>
                <a:cs typeface="Montserrat"/>
                <a:sym typeface="Montserrat"/>
              </a:rPr>
              <a:t> </a:t>
            </a:r>
            <a:r>
              <a:rPr lang="en-GB" sz="1600">
                <a:solidFill>
                  <a:srgbClr val="103452"/>
                </a:solidFill>
                <a:latin typeface="Montserrat"/>
                <a:ea typeface="Montserrat"/>
                <a:cs typeface="Montserrat"/>
                <a:sym typeface="Montserrat"/>
              </a:rPr>
              <a:t>maps a key to the range of indices but the aim is that the function is </a:t>
            </a:r>
            <a:r>
              <a:rPr b="1" lang="en-GB" sz="1600">
                <a:solidFill>
                  <a:srgbClr val="103452"/>
                </a:solidFill>
                <a:latin typeface="Montserrat"/>
                <a:ea typeface="Montserrat"/>
                <a:cs typeface="Montserrat"/>
                <a:sym typeface="Montserrat"/>
              </a:rPr>
              <a:t>efficient</a:t>
            </a:r>
            <a:r>
              <a:rPr lang="en-GB" sz="1600">
                <a:solidFill>
                  <a:srgbClr val="103452"/>
                </a:solidFill>
                <a:latin typeface="Montserrat"/>
                <a:ea typeface="Montserrat"/>
                <a:cs typeface="Montserrat"/>
                <a:sym typeface="Montserrat"/>
              </a:rPr>
              <a:t>, it distributes keys </a:t>
            </a:r>
            <a:r>
              <a:rPr b="1" lang="en-GB" sz="1600">
                <a:solidFill>
                  <a:srgbClr val="103452"/>
                </a:solidFill>
                <a:latin typeface="Montserrat"/>
                <a:ea typeface="Montserrat"/>
                <a:cs typeface="Montserrat"/>
                <a:sym typeface="Montserrat"/>
              </a:rPr>
              <a:t>uniformly</a:t>
            </a:r>
            <a:r>
              <a:rPr lang="en-GB" sz="1600">
                <a:solidFill>
                  <a:srgbClr val="103452"/>
                </a:solidFill>
                <a:latin typeface="Montserrat"/>
                <a:ea typeface="Montserrat"/>
                <a:cs typeface="Montserrat"/>
                <a:sym typeface="Montserrat"/>
              </a:rPr>
              <a:t> and </a:t>
            </a:r>
            <a:r>
              <a:rPr b="1" lang="en-GB" sz="1600">
                <a:solidFill>
                  <a:srgbClr val="103452"/>
                </a:solidFill>
                <a:latin typeface="Montserrat"/>
                <a:ea typeface="Montserrat"/>
                <a:cs typeface="Montserrat"/>
                <a:sym typeface="Montserrat"/>
              </a:rPr>
              <a:t>multiple keys being mapped to the same index</a:t>
            </a:r>
            <a:r>
              <a:rPr lang="en-GB" sz="1600">
                <a:solidFill>
                  <a:srgbClr val="103452"/>
                </a:solidFill>
                <a:latin typeface="Montserrat"/>
                <a:ea typeface="Montserrat"/>
                <a:cs typeface="Montserrat"/>
                <a:sym typeface="Montserrat"/>
              </a:rPr>
              <a:t> is avoided.</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1000"/>
              </a:spcAft>
              <a:buClr>
                <a:srgbClr val="103452"/>
              </a:buClr>
              <a:buSzPts val="1600"/>
              <a:buFont typeface="Montserrat"/>
              <a:buChar char="●"/>
            </a:pPr>
            <a:r>
              <a:rPr lang="en-GB" sz="1600">
                <a:solidFill>
                  <a:srgbClr val="103452"/>
                </a:solidFill>
                <a:latin typeface="Montserrat"/>
                <a:ea typeface="Montserrat"/>
                <a:cs typeface="Montserrat"/>
                <a:sym typeface="Montserrat"/>
              </a:rPr>
              <a:t>The </a:t>
            </a:r>
            <a:r>
              <a:rPr b="1" lang="en-GB" sz="1600">
                <a:solidFill>
                  <a:srgbClr val="103452"/>
                </a:solidFill>
                <a:latin typeface="Montserrat"/>
                <a:ea typeface="Montserrat"/>
                <a:cs typeface="Montserrat"/>
                <a:sym typeface="Montserrat"/>
              </a:rPr>
              <a:t>load factor</a:t>
            </a:r>
            <a:r>
              <a:rPr lang="en-GB" sz="1600">
                <a:solidFill>
                  <a:srgbClr val="103452"/>
                </a:solidFill>
                <a:latin typeface="Montserrat"/>
                <a:ea typeface="Montserrat"/>
                <a:cs typeface="Montserrat"/>
                <a:sym typeface="Montserrat"/>
              </a:rPr>
              <a:t> is the ratio of the number of stored elements to the total number of buckets and is used to determine whether the table can be downsized to improve performance.</a:t>
            </a:r>
            <a:endParaRPr sz="1600">
              <a:solidFill>
                <a:srgbClr val="103452"/>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grpSp>
        <p:nvGrpSpPr>
          <p:cNvPr id="231" name="Google Shape;231;p31"/>
          <p:cNvGrpSpPr/>
          <p:nvPr/>
        </p:nvGrpSpPr>
        <p:grpSpPr>
          <a:xfrm>
            <a:off x="0" y="0"/>
            <a:ext cx="9144000" cy="5143500"/>
            <a:chOff x="0" y="0"/>
            <a:chExt cx="9144000" cy="5143500"/>
          </a:xfrm>
        </p:grpSpPr>
        <p:pic>
          <p:nvPicPr>
            <p:cNvPr id="232" name="Google Shape;232;p3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33" name="Google Shape;233;p31"/>
            <p:cNvSpPr/>
            <p:nvPr/>
          </p:nvSpPr>
          <p:spPr>
            <a:xfrm>
              <a:off x="7461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34" name="Google Shape;234;p31"/>
          <p:cNvSpPr txBox="1"/>
          <p:nvPr/>
        </p:nvSpPr>
        <p:spPr>
          <a:xfrm>
            <a:off x="748850" y="415325"/>
            <a:ext cx="78435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Hash Collisions</a:t>
            </a:r>
            <a:endParaRPr b="0" i="0" sz="1100" u="none" cap="none" strike="noStrike">
              <a:solidFill>
                <a:srgbClr val="103452"/>
              </a:solidFill>
              <a:latin typeface="Montserrat"/>
              <a:ea typeface="Montserrat"/>
              <a:cs typeface="Montserrat"/>
              <a:sym typeface="Montserrat"/>
            </a:endParaRPr>
          </a:p>
        </p:txBody>
      </p:sp>
      <p:pic>
        <p:nvPicPr>
          <p:cNvPr id="235" name="Google Shape;235;p31"/>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36" name="Google Shape;236;p31"/>
          <p:cNvSpPr txBox="1"/>
          <p:nvPr/>
        </p:nvSpPr>
        <p:spPr>
          <a:xfrm>
            <a:off x="1250000" y="1382550"/>
            <a:ext cx="6841200" cy="14436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Clr>
                <a:srgbClr val="103452"/>
              </a:buClr>
              <a:buSzPts val="1600"/>
              <a:buFont typeface="Montserrat"/>
              <a:buChar char="●"/>
            </a:pPr>
            <a:r>
              <a:rPr lang="en-GB" sz="1600">
                <a:solidFill>
                  <a:srgbClr val="103452"/>
                </a:solidFill>
                <a:latin typeface="Montserrat"/>
                <a:ea typeface="Montserrat"/>
                <a:cs typeface="Montserrat"/>
                <a:sym typeface="Montserrat"/>
              </a:rPr>
              <a:t>Although</a:t>
            </a:r>
            <a:r>
              <a:rPr lang="en-GB" sz="1600">
                <a:solidFill>
                  <a:srgbClr val="103452"/>
                </a:solidFill>
                <a:latin typeface="Montserrat"/>
                <a:ea typeface="Montserrat"/>
                <a:cs typeface="Montserrat"/>
                <a:sym typeface="Montserrat"/>
              </a:rPr>
              <a:t> we try to avoid hash collisions, they are inevitable so we have to implement a </a:t>
            </a:r>
            <a:r>
              <a:rPr b="1" lang="en-GB" sz="1600">
                <a:solidFill>
                  <a:srgbClr val="103452"/>
                </a:solidFill>
                <a:latin typeface="Montserrat"/>
                <a:ea typeface="Montserrat"/>
                <a:cs typeface="Montserrat"/>
                <a:sym typeface="Montserrat"/>
              </a:rPr>
              <a:t>collision-resolution </a:t>
            </a:r>
            <a:r>
              <a:rPr lang="en-GB" sz="1600">
                <a:solidFill>
                  <a:srgbClr val="103452"/>
                </a:solidFill>
                <a:latin typeface="Montserrat"/>
                <a:ea typeface="Montserrat"/>
                <a:cs typeface="Montserrat"/>
                <a:sym typeface="Montserrat"/>
              </a:rPr>
              <a:t>process.</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0"/>
              </a:spcAft>
              <a:buClr>
                <a:srgbClr val="103452"/>
              </a:buClr>
              <a:buSzPts val="1600"/>
              <a:buFont typeface="Montserrat"/>
              <a:buChar char="●"/>
            </a:pPr>
            <a:r>
              <a:rPr lang="en-GB" sz="1600">
                <a:solidFill>
                  <a:srgbClr val="103452"/>
                </a:solidFill>
                <a:latin typeface="Montserrat"/>
                <a:ea typeface="Montserrat"/>
                <a:cs typeface="Montserrat"/>
                <a:sym typeface="Montserrat"/>
              </a:rPr>
              <a:t>When searching or storing data, a hash collision </a:t>
            </a:r>
            <a:r>
              <a:rPr b="1" lang="en-GB" sz="1600">
                <a:solidFill>
                  <a:srgbClr val="103452"/>
                </a:solidFill>
                <a:latin typeface="Montserrat"/>
                <a:ea typeface="Montserrat"/>
                <a:cs typeface="Montserrat"/>
                <a:sym typeface="Montserrat"/>
              </a:rPr>
              <a:t>increases the time complexity</a:t>
            </a:r>
            <a:r>
              <a:rPr lang="en-GB" sz="1600">
                <a:solidFill>
                  <a:srgbClr val="103452"/>
                </a:solidFill>
                <a:latin typeface="Montserrat"/>
                <a:ea typeface="Montserrat"/>
                <a:cs typeface="Montserrat"/>
                <a:sym typeface="Montserrat"/>
              </a:rPr>
              <a:t> of the task.</a:t>
            </a:r>
            <a:endParaRPr sz="1600">
              <a:solidFill>
                <a:srgbClr val="103452"/>
              </a:solidFill>
              <a:latin typeface="Montserrat"/>
              <a:ea typeface="Montserrat"/>
              <a:cs typeface="Montserrat"/>
              <a:sym typeface="Montserrat"/>
            </a:endParaRPr>
          </a:p>
          <a:p>
            <a:pPr indent="0" lvl="0" marL="0" marR="0" rtl="0" algn="l">
              <a:lnSpc>
                <a:spcPct val="115000"/>
              </a:lnSpc>
              <a:spcBef>
                <a:spcPts val="1000"/>
              </a:spcBef>
              <a:spcAft>
                <a:spcPts val="0"/>
              </a:spcAft>
              <a:buNone/>
            </a:pPr>
            <a:r>
              <a:t/>
            </a:r>
            <a:endParaRPr sz="1600">
              <a:solidFill>
                <a:srgbClr val="103452"/>
              </a:solidFill>
              <a:latin typeface="Montserrat"/>
              <a:ea typeface="Montserrat"/>
              <a:cs typeface="Montserrat"/>
              <a:sym typeface="Montserrat"/>
            </a:endParaRPr>
          </a:p>
          <a:p>
            <a:pPr indent="0" lvl="0" marL="0" marR="0" rtl="0" algn="l">
              <a:lnSpc>
                <a:spcPct val="115000"/>
              </a:lnSpc>
              <a:spcBef>
                <a:spcPts val="1000"/>
              </a:spcBef>
              <a:spcAft>
                <a:spcPts val="1000"/>
              </a:spcAft>
              <a:buNone/>
            </a:pPr>
            <a:r>
              <a:t/>
            </a:r>
            <a:endParaRPr sz="1600">
              <a:solidFill>
                <a:srgbClr val="103452"/>
              </a:solidFill>
              <a:latin typeface="Montserrat"/>
              <a:ea typeface="Montserrat"/>
              <a:cs typeface="Montserrat"/>
              <a:sym typeface="Montserrat"/>
            </a:endParaRPr>
          </a:p>
        </p:txBody>
      </p:sp>
      <p:sp>
        <p:nvSpPr>
          <p:cNvPr id="237" name="Google Shape;237;p31"/>
          <p:cNvSpPr txBox="1"/>
          <p:nvPr/>
        </p:nvSpPr>
        <p:spPr>
          <a:xfrm>
            <a:off x="1152950" y="955650"/>
            <a:ext cx="7035300" cy="42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BC922D"/>
                </a:solidFill>
                <a:latin typeface="Montserrat"/>
                <a:ea typeface="Montserrat"/>
                <a:cs typeface="Montserrat"/>
                <a:sym typeface="Montserrat"/>
              </a:rPr>
              <a:t>When two or more distinct keys hash to the same array index.</a:t>
            </a:r>
            <a:endParaRPr b="1" sz="1600">
              <a:solidFill>
                <a:srgbClr val="BC922D"/>
              </a:solidFill>
              <a:latin typeface="Montserrat"/>
              <a:ea typeface="Montserrat"/>
              <a:cs typeface="Montserrat"/>
              <a:sym typeface="Montserrat"/>
            </a:endParaRPr>
          </a:p>
        </p:txBody>
      </p:sp>
      <p:graphicFrame>
        <p:nvGraphicFramePr>
          <p:cNvPr id="238" name="Google Shape;238;p31"/>
          <p:cNvGraphicFramePr/>
          <p:nvPr/>
        </p:nvGraphicFramePr>
        <p:xfrm>
          <a:off x="1963588" y="2889650"/>
          <a:ext cx="3000000" cy="3000000"/>
        </p:xfrm>
        <a:graphic>
          <a:graphicData uri="http://schemas.openxmlformats.org/drawingml/2006/table">
            <a:tbl>
              <a:tblPr>
                <a:noFill/>
                <a:tableStyleId>{28703480-4CF6-4B4E-916E-ED6E5017FB92}</a:tableStyleId>
              </a:tblPr>
              <a:tblGrid>
                <a:gridCol w="1804675"/>
                <a:gridCol w="1804675"/>
                <a:gridCol w="1804675"/>
              </a:tblGrid>
              <a:tr h="228000">
                <a:tc>
                  <a:txBody>
                    <a:bodyPr/>
                    <a:lstStyle/>
                    <a:p>
                      <a:pPr indent="0" lvl="0" marL="0" rtl="0" algn="l">
                        <a:spcBef>
                          <a:spcPts val="0"/>
                        </a:spcBef>
                        <a:spcAft>
                          <a:spcPts val="0"/>
                        </a:spcAft>
                        <a:buNone/>
                      </a:pPr>
                      <a:r>
                        <a:rPr b="1" lang="en-GB" sz="1300">
                          <a:solidFill>
                            <a:schemeClr val="lt1"/>
                          </a:solidFill>
                          <a:latin typeface="Montserrat"/>
                          <a:ea typeface="Montserrat"/>
                          <a:cs typeface="Montserrat"/>
                          <a:sym typeface="Montserrat"/>
                        </a:rPr>
                        <a:t>Operation</a:t>
                      </a:r>
                      <a:endParaRPr b="1" sz="1300">
                        <a:solidFill>
                          <a:schemeClr val="lt1"/>
                        </a:solidFill>
                        <a:latin typeface="Montserrat"/>
                        <a:ea typeface="Montserrat"/>
                        <a:cs typeface="Montserrat"/>
                        <a:sym typeface="Montserrat"/>
                      </a:endParaRPr>
                    </a:p>
                  </a:txBody>
                  <a:tcPr marT="91425" marB="91425" marR="91425" marL="91425">
                    <a:solidFill>
                      <a:srgbClr val="103452"/>
                    </a:solidFill>
                  </a:tcPr>
                </a:tc>
                <a:tc>
                  <a:txBody>
                    <a:bodyPr/>
                    <a:lstStyle/>
                    <a:p>
                      <a:pPr indent="0" lvl="0" marL="0" rtl="0" algn="l">
                        <a:spcBef>
                          <a:spcPts val="0"/>
                        </a:spcBef>
                        <a:spcAft>
                          <a:spcPts val="0"/>
                        </a:spcAft>
                        <a:buNone/>
                      </a:pPr>
                      <a:r>
                        <a:rPr b="1" lang="en-GB" sz="1300">
                          <a:solidFill>
                            <a:schemeClr val="lt1"/>
                          </a:solidFill>
                          <a:latin typeface="Montserrat"/>
                          <a:ea typeface="Montserrat"/>
                          <a:cs typeface="Montserrat"/>
                          <a:sym typeface="Montserrat"/>
                        </a:rPr>
                        <a:t>Average Case</a:t>
                      </a:r>
                      <a:endParaRPr b="1" sz="1300">
                        <a:solidFill>
                          <a:schemeClr val="lt1"/>
                        </a:solidFill>
                        <a:latin typeface="Montserrat"/>
                        <a:ea typeface="Montserrat"/>
                        <a:cs typeface="Montserrat"/>
                        <a:sym typeface="Montserrat"/>
                      </a:endParaRPr>
                    </a:p>
                  </a:txBody>
                  <a:tcPr marT="91425" marB="91425" marR="91425" marL="91425">
                    <a:solidFill>
                      <a:srgbClr val="103452"/>
                    </a:solidFill>
                  </a:tcPr>
                </a:tc>
                <a:tc>
                  <a:txBody>
                    <a:bodyPr/>
                    <a:lstStyle/>
                    <a:p>
                      <a:pPr indent="0" lvl="0" marL="0" rtl="0" algn="l">
                        <a:spcBef>
                          <a:spcPts val="0"/>
                        </a:spcBef>
                        <a:spcAft>
                          <a:spcPts val="0"/>
                        </a:spcAft>
                        <a:buNone/>
                      </a:pPr>
                      <a:r>
                        <a:rPr b="1" lang="en-GB" sz="1300">
                          <a:solidFill>
                            <a:schemeClr val="lt1"/>
                          </a:solidFill>
                          <a:latin typeface="Montserrat"/>
                          <a:ea typeface="Montserrat"/>
                          <a:cs typeface="Montserrat"/>
                          <a:sym typeface="Montserrat"/>
                        </a:rPr>
                        <a:t>Worst Case</a:t>
                      </a:r>
                      <a:endParaRPr b="1" sz="1300">
                        <a:solidFill>
                          <a:schemeClr val="lt1"/>
                        </a:solidFill>
                        <a:latin typeface="Montserrat"/>
                        <a:ea typeface="Montserrat"/>
                        <a:cs typeface="Montserrat"/>
                        <a:sym typeface="Montserrat"/>
                      </a:endParaRPr>
                    </a:p>
                  </a:txBody>
                  <a:tcPr marT="91425" marB="91425" marR="91425" marL="91425">
                    <a:solidFill>
                      <a:srgbClr val="103452"/>
                    </a:solidFill>
                  </a:tcPr>
                </a:tc>
              </a:tr>
              <a:tr h="385225">
                <a:tc>
                  <a:txBody>
                    <a:bodyPr/>
                    <a:lstStyle/>
                    <a:p>
                      <a:pPr indent="0" lvl="0" marL="0" rtl="0" algn="l">
                        <a:spcBef>
                          <a:spcPts val="0"/>
                        </a:spcBef>
                        <a:spcAft>
                          <a:spcPts val="0"/>
                        </a:spcAft>
                        <a:buNone/>
                      </a:pPr>
                      <a:r>
                        <a:rPr b="1" lang="en-GB" sz="1300">
                          <a:latin typeface="Montserrat"/>
                          <a:ea typeface="Montserrat"/>
                          <a:cs typeface="Montserrat"/>
                          <a:sym typeface="Montserrat"/>
                        </a:rPr>
                        <a:t>Insert</a:t>
                      </a:r>
                      <a:endParaRPr b="1" sz="1300">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lang="en-GB" sz="1300">
                          <a:latin typeface="Montserrat"/>
                          <a:ea typeface="Montserrat"/>
                          <a:cs typeface="Montserrat"/>
                          <a:sym typeface="Montserrat"/>
                        </a:rPr>
                        <a:t>O(1)</a:t>
                      </a:r>
                      <a:endParaRPr sz="1300">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lang="en-GB" sz="1300">
                          <a:latin typeface="Montserrat"/>
                          <a:ea typeface="Montserrat"/>
                          <a:cs typeface="Montserrat"/>
                          <a:sym typeface="Montserrat"/>
                        </a:rPr>
                        <a:t>O(n)</a:t>
                      </a:r>
                      <a:endParaRPr sz="1300">
                        <a:latin typeface="Montserrat"/>
                        <a:ea typeface="Montserrat"/>
                        <a:cs typeface="Montserrat"/>
                        <a:sym typeface="Montserrat"/>
                      </a:endParaRPr>
                    </a:p>
                  </a:txBody>
                  <a:tcPr marT="91425" marB="91425" marR="91425" marL="91425"/>
                </a:tc>
              </a:tr>
              <a:tr h="385225">
                <a:tc>
                  <a:txBody>
                    <a:bodyPr/>
                    <a:lstStyle/>
                    <a:p>
                      <a:pPr indent="0" lvl="0" marL="0" rtl="0" algn="l">
                        <a:spcBef>
                          <a:spcPts val="0"/>
                        </a:spcBef>
                        <a:spcAft>
                          <a:spcPts val="0"/>
                        </a:spcAft>
                        <a:buNone/>
                      </a:pPr>
                      <a:r>
                        <a:rPr b="1" lang="en-GB" sz="1300">
                          <a:latin typeface="Montserrat"/>
                          <a:ea typeface="Montserrat"/>
                          <a:cs typeface="Montserrat"/>
                          <a:sym typeface="Montserrat"/>
                        </a:rPr>
                        <a:t>Lookup/Search</a:t>
                      </a:r>
                      <a:endParaRPr b="1" sz="1300">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O(1)</a:t>
                      </a:r>
                      <a:endParaRPr sz="1300">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O(n)</a:t>
                      </a:r>
                      <a:endParaRPr sz="1300">
                        <a:latin typeface="Montserrat"/>
                        <a:ea typeface="Montserrat"/>
                        <a:cs typeface="Montserrat"/>
                        <a:sym typeface="Montserrat"/>
                      </a:endParaRPr>
                    </a:p>
                  </a:txBody>
                  <a:tcPr marT="91425" marB="91425" marR="91425" marL="91425"/>
                </a:tc>
              </a:tr>
              <a:tr h="205550">
                <a:tc>
                  <a:txBody>
                    <a:bodyPr/>
                    <a:lstStyle/>
                    <a:p>
                      <a:pPr indent="0" lvl="0" marL="0" rtl="0" algn="l">
                        <a:spcBef>
                          <a:spcPts val="0"/>
                        </a:spcBef>
                        <a:spcAft>
                          <a:spcPts val="0"/>
                        </a:spcAft>
                        <a:buNone/>
                      </a:pPr>
                      <a:r>
                        <a:rPr b="1" lang="en-GB" sz="1300">
                          <a:latin typeface="Montserrat"/>
                          <a:ea typeface="Montserrat"/>
                          <a:cs typeface="Montserrat"/>
                          <a:sym typeface="Montserrat"/>
                        </a:rPr>
                        <a:t>Delete</a:t>
                      </a:r>
                      <a:endParaRPr b="1" sz="1300">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O(1)</a:t>
                      </a:r>
                      <a:endParaRPr sz="1300">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O(n)</a:t>
                      </a:r>
                      <a:endParaRPr sz="1300">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grpSp>
        <p:nvGrpSpPr>
          <p:cNvPr id="243" name="Google Shape;243;p32"/>
          <p:cNvGrpSpPr/>
          <p:nvPr/>
        </p:nvGrpSpPr>
        <p:grpSpPr>
          <a:xfrm>
            <a:off x="0" y="0"/>
            <a:ext cx="9144000" cy="5143500"/>
            <a:chOff x="0" y="0"/>
            <a:chExt cx="9144000" cy="5143500"/>
          </a:xfrm>
        </p:grpSpPr>
        <p:pic>
          <p:nvPicPr>
            <p:cNvPr id="244" name="Google Shape;244;p3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45" name="Google Shape;245;p32"/>
            <p:cNvSpPr/>
            <p:nvPr/>
          </p:nvSpPr>
          <p:spPr>
            <a:xfrm>
              <a:off x="7461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46" name="Google Shape;246;p32"/>
          <p:cNvSpPr txBox="1"/>
          <p:nvPr/>
        </p:nvSpPr>
        <p:spPr>
          <a:xfrm>
            <a:off x="748850" y="415325"/>
            <a:ext cx="78435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Collision-Resolution Methods</a:t>
            </a:r>
            <a:endParaRPr b="0" i="0" sz="1100" u="none" cap="none" strike="noStrike">
              <a:solidFill>
                <a:srgbClr val="103452"/>
              </a:solidFill>
              <a:latin typeface="Montserrat"/>
              <a:ea typeface="Montserrat"/>
              <a:cs typeface="Montserrat"/>
              <a:sym typeface="Montserrat"/>
            </a:endParaRPr>
          </a:p>
        </p:txBody>
      </p:sp>
      <p:pic>
        <p:nvPicPr>
          <p:cNvPr id="247" name="Google Shape;247;p32"/>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48" name="Google Shape;248;p32"/>
          <p:cNvSpPr txBox="1"/>
          <p:nvPr/>
        </p:nvSpPr>
        <p:spPr>
          <a:xfrm>
            <a:off x="1164200" y="1061825"/>
            <a:ext cx="7012800" cy="33786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Clr>
                <a:srgbClr val="103452"/>
              </a:buClr>
              <a:buSzPts val="1600"/>
              <a:buFont typeface="Montserrat"/>
              <a:buChar char="●"/>
            </a:pPr>
            <a:r>
              <a:rPr b="1" lang="en-GB" sz="1600">
                <a:solidFill>
                  <a:srgbClr val="103452"/>
                </a:solidFill>
                <a:latin typeface="Montserrat"/>
                <a:ea typeface="Montserrat"/>
                <a:cs typeface="Montserrat"/>
                <a:sym typeface="Montserrat"/>
              </a:rPr>
              <a:t>Chaining: </a:t>
            </a:r>
            <a:r>
              <a:rPr lang="en-GB" sz="1600">
                <a:solidFill>
                  <a:srgbClr val="103452"/>
                </a:solidFill>
                <a:latin typeface="Montserrat"/>
                <a:ea typeface="Montserrat"/>
                <a:cs typeface="Montserrat"/>
                <a:sym typeface="Montserrat"/>
              </a:rPr>
              <a:t>Linked Lists are used for each bucket, so multiple key-value pairs can be stored in the same bucket.</a:t>
            </a:r>
            <a:endParaRPr sz="1600">
              <a:solidFill>
                <a:srgbClr val="103452"/>
              </a:solidFill>
              <a:latin typeface="Montserrat"/>
              <a:ea typeface="Montserrat"/>
              <a:cs typeface="Montserrat"/>
              <a:sym typeface="Montserrat"/>
            </a:endParaRPr>
          </a:p>
          <a:p>
            <a:pPr indent="-330200" lvl="1" marL="914400" marR="0" rtl="0" algn="l">
              <a:lnSpc>
                <a:spcPct val="115000"/>
              </a:lnSpc>
              <a:spcBef>
                <a:spcPts val="1000"/>
              </a:spcBef>
              <a:spcAft>
                <a:spcPts val="0"/>
              </a:spcAft>
              <a:buClr>
                <a:srgbClr val="103452"/>
              </a:buClr>
              <a:buSzPts val="1600"/>
              <a:buFont typeface="Montserrat"/>
              <a:buChar char="○"/>
            </a:pPr>
            <a:r>
              <a:rPr lang="en-GB" sz="1600" u="sng">
                <a:solidFill>
                  <a:srgbClr val="103452"/>
                </a:solidFill>
                <a:latin typeface="Montserrat"/>
                <a:ea typeface="Montserrat"/>
                <a:cs typeface="Montserrat"/>
                <a:sym typeface="Montserrat"/>
              </a:rPr>
              <a:t>Pros:</a:t>
            </a:r>
            <a:r>
              <a:rPr lang="en-GB" sz="1600">
                <a:solidFill>
                  <a:srgbClr val="103452"/>
                </a:solidFill>
                <a:latin typeface="Montserrat"/>
                <a:ea typeface="Montserrat"/>
                <a:cs typeface="Montserrat"/>
                <a:sym typeface="Montserrat"/>
              </a:rPr>
              <a:t> Simple to implement, dynamic resizing </a:t>
            </a:r>
            <a:endParaRPr sz="1600">
              <a:solidFill>
                <a:srgbClr val="103452"/>
              </a:solidFill>
              <a:latin typeface="Montserrat"/>
              <a:ea typeface="Montserrat"/>
              <a:cs typeface="Montserrat"/>
              <a:sym typeface="Montserrat"/>
            </a:endParaRPr>
          </a:p>
          <a:p>
            <a:pPr indent="-330200" lvl="1" marL="914400" marR="0" rtl="0" algn="l">
              <a:lnSpc>
                <a:spcPct val="115000"/>
              </a:lnSpc>
              <a:spcBef>
                <a:spcPts val="1000"/>
              </a:spcBef>
              <a:spcAft>
                <a:spcPts val="0"/>
              </a:spcAft>
              <a:buClr>
                <a:srgbClr val="103452"/>
              </a:buClr>
              <a:buSzPts val="1600"/>
              <a:buFont typeface="Montserrat"/>
              <a:buChar char="○"/>
            </a:pPr>
            <a:r>
              <a:rPr lang="en-GB" sz="1600" u="sng">
                <a:solidFill>
                  <a:srgbClr val="103452"/>
                </a:solidFill>
                <a:latin typeface="Montserrat"/>
                <a:ea typeface="Montserrat"/>
                <a:cs typeface="Montserrat"/>
                <a:sym typeface="Montserrat"/>
              </a:rPr>
              <a:t>Cons:</a:t>
            </a:r>
            <a:r>
              <a:rPr lang="en-GB" sz="1600">
                <a:solidFill>
                  <a:srgbClr val="103452"/>
                </a:solidFill>
                <a:latin typeface="Montserrat"/>
                <a:ea typeface="Montserrat"/>
                <a:cs typeface="Montserrat"/>
                <a:sym typeface="Montserrat"/>
              </a:rPr>
              <a:t> Memory overhead implications, space inefficiencies</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0"/>
              </a:spcAft>
              <a:buClr>
                <a:srgbClr val="103452"/>
              </a:buClr>
              <a:buSzPts val="1600"/>
              <a:buFont typeface="Montserrat"/>
              <a:buChar char="●"/>
            </a:pPr>
            <a:r>
              <a:rPr b="1" lang="en-GB" sz="1600">
                <a:solidFill>
                  <a:srgbClr val="103452"/>
                </a:solidFill>
                <a:latin typeface="Montserrat"/>
                <a:ea typeface="Montserrat"/>
                <a:cs typeface="Montserrat"/>
                <a:sym typeface="Montserrat"/>
              </a:rPr>
              <a:t>Linear Probing: </a:t>
            </a:r>
            <a:r>
              <a:rPr lang="en-GB" sz="1600">
                <a:solidFill>
                  <a:srgbClr val="103452"/>
                </a:solidFill>
                <a:latin typeface="Montserrat"/>
                <a:ea typeface="Montserrat"/>
                <a:cs typeface="Montserrat"/>
                <a:sym typeface="Montserrat"/>
              </a:rPr>
              <a:t>If there is a collision, place the pair in the next available slot in the hash table (linearly).</a:t>
            </a:r>
            <a:endParaRPr sz="1600">
              <a:solidFill>
                <a:srgbClr val="103452"/>
              </a:solidFill>
              <a:latin typeface="Montserrat"/>
              <a:ea typeface="Montserrat"/>
              <a:cs typeface="Montserrat"/>
              <a:sym typeface="Montserrat"/>
            </a:endParaRPr>
          </a:p>
          <a:p>
            <a:pPr indent="-330200" lvl="1" marL="914400" marR="0" rtl="0" algn="l">
              <a:lnSpc>
                <a:spcPct val="115000"/>
              </a:lnSpc>
              <a:spcBef>
                <a:spcPts val="1000"/>
              </a:spcBef>
              <a:spcAft>
                <a:spcPts val="0"/>
              </a:spcAft>
              <a:buClr>
                <a:srgbClr val="103452"/>
              </a:buClr>
              <a:buSzPts val="1600"/>
              <a:buFont typeface="Montserrat"/>
              <a:buChar char="○"/>
            </a:pPr>
            <a:r>
              <a:rPr lang="en-GB" sz="1600" u="sng">
                <a:solidFill>
                  <a:srgbClr val="103452"/>
                </a:solidFill>
                <a:latin typeface="Montserrat"/>
                <a:ea typeface="Montserrat"/>
                <a:cs typeface="Montserrat"/>
                <a:sym typeface="Montserrat"/>
              </a:rPr>
              <a:t>Pros:</a:t>
            </a:r>
            <a:r>
              <a:rPr lang="en-GB" sz="1600">
                <a:solidFill>
                  <a:srgbClr val="103452"/>
                </a:solidFill>
                <a:latin typeface="Montserrat"/>
                <a:ea typeface="Montserrat"/>
                <a:cs typeface="Montserrat"/>
                <a:sym typeface="Montserrat"/>
              </a:rPr>
              <a:t> Simple to implement, memory-efficient</a:t>
            </a:r>
            <a:endParaRPr sz="1600">
              <a:solidFill>
                <a:srgbClr val="103452"/>
              </a:solidFill>
              <a:latin typeface="Montserrat"/>
              <a:ea typeface="Montserrat"/>
              <a:cs typeface="Montserrat"/>
              <a:sym typeface="Montserrat"/>
            </a:endParaRPr>
          </a:p>
          <a:p>
            <a:pPr indent="-330200" lvl="1" marL="914400" marR="0" rtl="0" algn="l">
              <a:lnSpc>
                <a:spcPct val="115000"/>
              </a:lnSpc>
              <a:spcBef>
                <a:spcPts val="1000"/>
              </a:spcBef>
              <a:spcAft>
                <a:spcPts val="1000"/>
              </a:spcAft>
              <a:buClr>
                <a:srgbClr val="103452"/>
              </a:buClr>
              <a:buSzPts val="1600"/>
              <a:buFont typeface="Montserrat"/>
              <a:buChar char="○"/>
            </a:pPr>
            <a:r>
              <a:rPr lang="en-GB" sz="1600" u="sng">
                <a:solidFill>
                  <a:srgbClr val="103452"/>
                </a:solidFill>
                <a:latin typeface="Montserrat"/>
                <a:ea typeface="Montserrat"/>
                <a:cs typeface="Montserrat"/>
                <a:sym typeface="Montserrat"/>
              </a:rPr>
              <a:t>Cons:</a:t>
            </a:r>
            <a:r>
              <a:rPr lang="en-GB" sz="1600">
                <a:solidFill>
                  <a:srgbClr val="103452"/>
                </a:solidFill>
                <a:latin typeface="Montserrat"/>
                <a:ea typeface="Montserrat"/>
                <a:cs typeface="Montserrat"/>
                <a:sym typeface="Montserrat"/>
              </a:rPr>
              <a:t> Primary clustering (large blocks of occupied elements), clustering results in more time inefficiencies</a:t>
            </a:r>
            <a:endParaRPr sz="1600">
              <a:solidFill>
                <a:srgbClr val="103452"/>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5"/>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68" name="Google Shape;68;p15"/>
          <p:cNvSpPr txBox="1"/>
          <p:nvPr/>
        </p:nvSpPr>
        <p:spPr>
          <a:xfrm>
            <a:off x="839925" y="518175"/>
            <a:ext cx="6473700" cy="4629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SzPts val="1100"/>
              <a:buFont typeface="Arial"/>
              <a:buNone/>
            </a:pPr>
            <a:r>
              <a:rPr b="1" lang="en-GB" sz="2000">
                <a:solidFill>
                  <a:srgbClr val="3475A6"/>
                </a:solidFill>
                <a:latin typeface="Montserrat"/>
                <a:ea typeface="Montserrat"/>
                <a:cs typeface="Montserrat"/>
                <a:sym typeface="Montserrat"/>
              </a:rPr>
              <a:t>Foundational Sessions Housekeeping</a:t>
            </a:r>
            <a:endParaRPr b="1" sz="2000">
              <a:solidFill>
                <a:srgbClr val="3475A6"/>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b="1" sz="1800">
              <a:solidFill>
                <a:srgbClr val="3475A6"/>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1800">
              <a:solidFill>
                <a:srgbClr val="3475A6"/>
              </a:solidFill>
              <a:latin typeface="Montserrat"/>
              <a:ea typeface="Montserrat"/>
              <a:cs typeface="Montserrat"/>
              <a:sym typeface="Montserrat"/>
            </a:endParaRPr>
          </a:p>
        </p:txBody>
      </p:sp>
      <p:sp>
        <p:nvSpPr>
          <p:cNvPr id="69" name="Google Shape;69;p15"/>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70" name="Google Shape;70;p15"/>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71" name="Google Shape;71;p15"/>
          <p:cNvSpPr txBox="1"/>
          <p:nvPr/>
        </p:nvSpPr>
        <p:spPr>
          <a:xfrm>
            <a:off x="746993" y="1013242"/>
            <a:ext cx="7650000" cy="2573100"/>
          </a:xfrm>
          <a:prstGeom prst="rect">
            <a:avLst/>
          </a:prstGeom>
          <a:noFill/>
          <a:ln>
            <a:noFill/>
          </a:ln>
        </p:spPr>
        <p:txBody>
          <a:bodyPr anchorCtr="0" anchor="t" bIns="82275" lIns="82275" spcFirstLastPara="1" rIns="82275" wrap="square" tIns="82275">
            <a:noAutofit/>
          </a:bodyPr>
          <a:lstStyle/>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The use of disrespectful language is prohibited in the questions, this is a supportive, learning environment for all - please engage accordingly. </a:t>
            </a:r>
            <a:r>
              <a:rPr b="1" lang="en-GB" sz="1500">
                <a:latin typeface="Montserrat"/>
                <a:ea typeface="Montserrat"/>
                <a:cs typeface="Montserrat"/>
                <a:sym typeface="Montserrat"/>
              </a:rPr>
              <a:t>(FBV: Mutual Respect.)</a:t>
            </a: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No question is daft or silly - </a:t>
            </a:r>
            <a:r>
              <a:rPr b="1" lang="en-GB" sz="1500">
                <a:latin typeface="Montserrat"/>
                <a:ea typeface="Montserrat"/>
                <a:cs typeface="Montserrat"/>
                <a:sym typeface="Montserrat"/>
              </a:rPr>
              <a:t>ask them! </a:t>
            </a: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solidFill>
                  <a:schemeClr val="dk1"/>
                </a:solidFill>
                <a:latin typeface="Montserrat"/>
                <a:ea typeface="Montserrat"/>
                <a:cs typeface="Montserrat"/>
                <a:sym typeface="Montserrat"/>
              </a:rPr>
              <a:t>There are </a:t>
            </a:r>
            <a:r>
              <a:rPr b="1" lang="en-GB" sz="1500">
                <a:solidFill>
                  <a:schemeClr val="dk1"/>
                </a:solidFill>
                <a:latin typeface="Montserrat"/>
                <a:ea typeface="Montserrat"/>
                <a:cs typeface="Montserrat"/>
                <a:sym typeface="Montserrat"/>
              </a:rPr>
              <a:t>Q&amp;A sessions</a:t>
            </a:r>
            <a:r>
              <a:rPr lang="en-GB" sz="1500">
                <a:solidFill>
                  <a:schemeClr val="dk1"/>
                </a:solidFill>
                <a:latin typeface="Montserrat"/>
                <a:ea typeface="Montserrat"/>
                <a:cs typeface="Montserrat"/>
                <a:sym typeface="Montserrat"/>
              </a:rPr>
              <a:t> midway and at the end of the session, should you wish to ask any follow-up questions. Moderators are going to be answering questions as the session progresses as well.</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If you have any questions outside of this lecture, or that are not answered during this lecture, please do submit these for upcoming Open Classes. You can submit these questions here: </a:t>
            </a:r>
            <a:endParaRPr sz="1500">
              <a:latin typeface="Montserrat"/>
              <a:ea typeface="Montserrat"/>
              <a:cs typeface="Montserrat"/>
              <a:sym typeface="Montserrat"/>
            </a:endParaRPr>
          </a:p>
          <a:p>
            <a:pPr indent="0" lvl="0" marL="457200" rtl="0" algn="l">
              <a:lnSpc>
                <a:spcPct val="150000"/>
              </a:lnSpc>
              <a:spcBef>
                <a:spcPts val="0"/>
              </a:spcBef>
              <a:spcAft>
                <a:spcPts val="0"/>
              </a:spcAft>
              <a:buNone/>
            </a:pPr>
            <a:r>
              <a:rPr b="1" lang="en-GB" sz="1500" u="sng">
                <a:solidFill>
                  <a:schemeClr val="hlink"/>
                </a:solidFill>
                <a:latin typeface="Montserrat"/>
                <a:ea typeface="Montserrat"/>
                <a:cs typeface="Montserrat"/>
                <a:sym typeface="Montserrat"/>
                <a:hlinkClick r:id="rId4"/>
              </a:rPr>
              <a:t>SE Open Class Questions</a:t>
            </a:r>
            <a:r>
              <a:rPr b="1" lang="en-GB" sz="1300">
                <a:solidFill>
                  <a:schemeClr val="dk1"/>
                </a:solidFill>
                <a:latin typeface="Montserrat"/>
                <a:ea typeface="Montserrat"/>
                <a:cs typeface="Montserrat"/>
                <a:sym typeface="Montserrat"/>
              </a:rPr>
              <a:t> </a:t>
            </a:r>
            <a:r>
              <a:rPr b="1" lang="en-GB" sz="1500">
                <a:solidFill>
                  <a:schemeClr val="dk1"/>
                </a:solidFill>
                <a:latin typeface="Montserrat"/>
                <a:ea typeface="Montserrat"/>
                <a:cs typeface="Montserrat"/>
                <a:sym typeface="Montserrat"/>
              </a:rPr>
              <a:t>or</a:t>
            </a:r>
            <a:r>
              <a:rPr b="1" lang="en-GB" sz="1300">
                <a:solidFill>
                  <a:schemeClr val="dk1"/>
                </a:solidFill>
                <a:latin typeface="Montserrat"/>
                <a:ea typeface="Montserrat"/>
                <a:cs typeface="Montserrat"/>
                <a:sym typeface="Montserrat"/>
              </a:rPr>
              <a:t> </a:t>
            </a:r>
            <a:r>
              <a:rPr b="1" lang="en-GB" sz="1500" u="sng">
                <a:solidFill>
                  <a:schemeClr val="accent5"/>
                </a:solidFill>
                <a:latin typeface="Montserrat"/>
                <a:ea typeface="Montserrat"/>
                <a:cs typeface="Montserrat"/>
                <a:sym typeface="Montserrat"/>
                <a:hlinkClick r:id="rId5">
                  <a:extLst>
                    <a:ext uri="{A12FA001-AC4F-418D-AE19-62706E023703}">
                      <ahyp:hlinkClr val="tx"/>
                    </a:ext>
                  </a:extLst>
                </a:hlinkClick>
              </a:rPr>
              <a:t>DS Open Class Questions</a:t>
            </a:r>
            <a:endParaRPr b="1" i="0" sz="1300" u="none" cap="none" strike="noStrike">
              <a:solidFill>
                <a:schemeClr val="dk1"/>
              </a:solidFill>
              <a:latin typeface="Montserrat"/>
              <a:ea typeface="Montserrat"/>
              <a:cs typeface="Montserrat"/>
              <a:sym typeface="Montserrat"/>
            </a:endParaRPr>
          </a:p>
        </p:txBody>
      </p:sp>
      <p:pic>
        <p:nvPicPr>
          <p:cNvPr id="72" name="Google Shape;72;p15"/>
          <p:cNvPicPr preferRelativeResize="0"/>
          <p:nvPr/>
        </p:nvPicPr>
        <p:blipFill rotWithShape="1">
          <a:blip r:embed="rId6">
            <a:alphaModFix/>
          </a:blip>
          <a:srcRect b="0" l="0" r="0" t="0"/>
          <a:stretch/>
        </p:blipFill>
        <p:spPr>
          <a:xfrm>
            <a:off x="8150567" y="4850933"/>
            <a:ext cx="890168" cy="17473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grpSp>
        <p:nvGrpSpPr>
          <p:cNvPr id="253" name="Google Shape;253;p33"/>
          <p:cNvGrpSpPr/>
          <p:nvPr/>
        </p:nvGrpSpPr>
        <p:grpSpPr>
          <a:xfrm>
            <a:off x="0" y="0"/>
            <a:ext cx="9144000" cy="5143500"/>
            <a:chOff x="0" y="0"/>
            <a:chExt cx="9144000" cy="5143500"/>
          </a:xfrm>
        </p:grpSpPr>
        <p:pic>
          <p:nvPicPr>
            <p:cNvPr id="254" name="Google Shape;254;p3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55" name="Google Shape;255;p33"/>
            <p:cNvSpPr/>
            <p:nvPr/>
          </p:nvSpPr>
          <p:spPr>
            <a:xfrm>
              <a:off x="7461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56" name="Google Shape;256;p33"/>
          <p:cNvSpPr txBox="1"/>
          <p:nvPr/>
        </p:nvSpPr>
        <p:spPr>
          <a:xfrm>
            <a:off x="748850" y="415325"/>
            <a:ext cx="78435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Hash Tables vs Dictionaries</a:t>
            </a:r>
            <a:endParaRPr b="0" i="0" sz="1100" u="none" cap="none" strike="noStrike">
              <a:solidFill>
                <a:srgbClr val="103452"/>
              </a:solidFill>
              <a:latin typeface="Montserrat"/>
              <a:ea typeface="Montserrat"/>
              <a:cs typeface="Montserrat"/>
              <a:sym typeface="Montserrat"/>
            </a:endParaRPr>
          </a:p>
        </p:txBody>
      </p:sp>
      <p:pic>
        <p:nvPicPr>
          <p:cNvPr id="257" name="Google Shape;257;p33"/>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58" name="Google Shape;258;p33"/>
          <p:cNvSpPr txBox="1"/>
          <p:nvPr/>
        </p:nvSpPr>
        <p:spPr>
          <a:xfrm>
            <a:off x="1030100" y="1061825"/>
            <a:ext cx="7281000" cy="33783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Clr>
                <a:srgbClr val="103452"/>
              </a:buClr>
              <a:buSzPts val="1600"/>
              <a:buFont typeface="Montserrat"/>
              <a:buChar char="●"/>
            </a:pPr>
            <a:r>
              <a:rPr b="1" lang="en-GB" sz="1600">
                <a:solidFill>
                  <a:srgbClr val="103452"/>
                </a:solidFill>
                <a:latin typeface="Montserrat"/>
                <a:ea typeface="Montserrat"/>
                <a:cs typeface="Montserrat"/>
                <a:sym typeface="Montserrat"/>
              </a:rPr>
              <a:t>Dictionaries</a:t>
            </a:r>
            <a:r>
              <a:rPr lang="en-GB" sz="1600">
                <a:solidFill>
                  <a:srgbClr val="103452"/>
                </a:solidFill>
                <a:latin typeface="Montserrat"/>
                <a:ea typeface="Montserrat"/>
                <a:cs typeface="Montserrat"/>
                <a:sym typeface="Montserrat"/>
              </a:rPr>
              <a:t> are data structures which store key-value pairs.</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0"/>
              </a:spcAft>
              <a:buClr>
                <a:srgbClr val="103452"/>
              </a:buClr>
              <a:buSzPts val="1600"/>
              <a:buFont typeface="Montserrat"/>
              <a:buChar char="●"/>
            </a:pPr>
            <a:r>
              <a:rPr lang="en-GB" sz="1600">
                <a:solidFill>
                  <a:srgbClr val="103452"/>
                </a:solidFill>
                <a:latin typeface="Montserrat"/>
                <a:ea typeface="Montserrat"/>
                <a:cs typeface="Montserrat"/>
                <a:sym typeface="Montserrat"/>
              </a:rPr>
              <a:t>They are implemented internally using a </a:t>
            </a:r>
            <a:r>
              <a:rPr b="1" lang="en-GB" sz="1600">
                <a:solidFill>
                  <a:srgbClr val="103452"/>
                </a:solidFill>
                <a:latin typeface="Montserrat"/>
                <a:ea typeface="Montserrat"/>
                <a:cs typeface="Montserrat"/>
                <a:sym typeface="Montserrat"/>
              </a:rPr>
              <a:t>hash table</a:t>
            </a:r>
            <a:r>
              <a:rPr lang="en-GB" sz="1600">
                <a:solidFill>
                  <a:srgbClr val="103452"/>
                </a:solidFill>
                <a:latin typeface="Montserrat"/>
                <a:ea typeface="Montserrat"/>
                <a:cs typeface="Montserrat"/>
                <a:sym typeface="Montserrat"/>
              </a:rPr>
              <a:t>, which makes use of Python’s built-in </a:t>
            </a:r>
            <a:r>
              <a:rPr lang="en-GB" sz="1700">
                <a:solidFill>
                  <a:srgbClr val="103452"/>
                </a:solidFill>
                <a:latin typeface="Courier New"/>
                <a:ea typeface="Courier New"/>
                <a:cs typeface="Courier New"/>
                <a:sym typeface="Courier New"/>
              </a:rPr>
              <a:t>hash</a:t>
            </a:r>
            <a:r>
              <a:rPr lang="en-GB" sz="1700">
                <a:solidFill>
                  <a:srgbClr val="103452"/>
                </a:solidFill>
                <a:latin typeface="Montserrat"/>
                <a:ea typeface="Montserrat"/>
                <a:cs typeface="Montserrat"/>
                <a:sym typeface="Montserrat"/>
              </a:rPr>
              <a:t> </a:t>
            </a:r>
            <a:r>
              <a:rPr lang="en-GB" sz="1600">
                <a:solidFill>
                  <a:srgbClr val="103452"/>
                </a:solidFill>
                <a:latin typeface="Montserrat"/>
                <a:ea typeface="Montserrat"/>
                <a:cs typeface="Montserrat"/>
                <a:sym typeface="Montserrat"/>
              </a:rPr>
              <a:t>function.</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0"/>
              </a:spcAft>
              <a:buClr>
                <a:srgbClr val="103452"/>
              </a:buClr>
              <a:buSzPts val="1600"/>
              <a:buFont typeface="Montserrat"/>
              <a:buChar char="●"/>
            </a:pPr>
            <a:r>
              <a:rPr lang="en-GB" sz="1600">
                <a:solidFill>
                  <a:srgbClr val="103452"/>
                </a:solidFill>
                <a:latin typeface="Montserrat"/>
                <a:ea typeface="Montserrat"/>
                <a:cs typeface="Montserrat"/>
                <a:sym typeface="Montserrat"/>
              </a:rPr>
              <a:t>Dictionaries are the </a:t>
            </a:r>
            <a:r>
              <a:rPr lang="en-GB" sz="1600">
                <a:solidFill>
                  <a:srgbClr val="103452"/>
                </a:solidFill>
                <a:latin typeface="Montserrat"/>
                <a:ea typeface="Montserrat"/>
                <a:cs typeface="Montserrat"/>
                <a:sym typeface="Montserrat"/>
              </a:rPr>
              <a:t>easiest way to implement a hash table in Python, since all the complexities involved in ensuring efficiency is abstracted away and is done for us.</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0"/>
              </a:spcAft>
              <a:buClr>
                <a:srgbClr val="103452"/>
              </a:buClr>
              <a:buSzPts val="1600"/>
              <a:buFont typeface="Montserrat"/>
              <a:buChar char="●"/>
            </a:pPr>
            <a:r>
              <a:rPr lang="en-GB" sz="1600">
                <a:solidFill>
                  <a:srgbClr val="103452"/>
                </a:solidFill>
                <a:latin typeface="Montserrat"/>
                <a:ea typeface="Montserrat"/>
                <a:cs typeface="Montserrat"/>
                <a:sym typeface="Montserrat"/>
              </a:rPr>
              <a:t>A </a:t>
            </a:r>
            <a:r>
              <a:rPr lang="en-GB" sz="1600">
                <a:solidFill>
                  <a:srgbClr val="103452"/>
                </a:solidFill>
                <a:latin typeface="Montserrat"/>
                <a:ea typeface="Montserrat"/>
                <a:cs typeface="Montserrat"/>
                <a:sym typeface="Montserrat"/>
              </a:rPr>
              <a:t>custom hash table would be primarily used when a </a:t>
            </a:r>
            <a:r>
              <a:rPr b="1" lang="en-GB" sz="1600">
                <a:solidFill>
                  <a:srgbClr val="103452"/>
                </a:solidFill>
                <a:latin typeface="Montserrat"/>
                <a:ea typeface="Montserrat"/>
                <a:cs typeface="Montserrat"/>
                <a:sym typeface="Montserrat"/>
              </a:rPr>
              <a:t>custom hash function </a:t>
            </a:r>
            <a:r>
              <a:rPr lang="en-GB" sz="1600">
                <a:solidFill>
                  <a:srgbClr val="103452"/>
                </a:solidFill>
                <a:latin typeface="Montserrat"/>
                <a:ea typeface="Montserrat"/>
                <a:cs typeface="Montserrat"/>
                <a:sym typeface="Montserrat"/>
              </a:rPr>
              <a:t>needs to be implemented. </a:t>
            </a:r>
            <a:endParaRPr sz="1600">
              <a:solidFill>
                <a:srgbClr val="103452"/>
              </a:solidFill>
              <a:latin typeface="Montserrat"/>
              <a:ea typeface="Montserrat"/>
              <a:cs typeface="Montserrat"/>
              <a:sym typeface="Montserrat"/>
            </a:endParaRPr>
          </a:p>
          <a:p>
            <a:pPr indent="-330200" lvl="0" marL="457200" marR="0" rtl="0" algn="l">
              <a:lnSpc>
                <a:spcPct val="115000"/>
              </a:lnSpc>
              <a:spcBef>
                <a:spcPts val="1000"/>
              </a:spcBef>
              <a:spcAft>
                <a:spcPts val="1000"/>
              </a:spcAft>
              <a:buClr>
                <a:srgbClr val="103452"/>
              </a:buClr>
              <a:buSzPts val="1600"/>
              <a:buFont typeface="Montserrat"/>
              <a:buChar char="●"/>
            </a:pPr>
            <a:r>
              <a:rPr lang="en-GB" sz="1600">
                <a:solidFill>
                  <a:srgbClr val="103452"/>
                </a:solidFill>
                <a:latin typeface="Montserrat"/>
                <a:ea typeface="Montserrat"/>
                <a:cs typeface="Montserrat"/>
                <a:sym typeface="Montserrat"/>
              </a:rPr>
              <a:t>This is useful in the case where keys are of </a:t>
            </a:r>
            <a:r>
              <a:rPr b="1" lang="en-GB" sz="1600">
                <a:solidFill>
                  <a:srgbClr val="103452"/>
                </a:solidFill>
                <a:latin typeface="Montserrat"/>
                <a:ea typeface="Montserrat"/>
                <a:cs typeface="Montserrat"/>
                <a:sym typeface="Montserrat"/>
              </a:rPr>
              <a:t>custom or non-hashable data types.</a:t>
            </a:r>
            <a:endParaRPr b="1" sz="1600">
              <a:solidFill>
                <a:srgbClr val="103452"/>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pic>
        <p:nvPicPr>
          <p:cNvPr id="263" name="Google Shape;263;p3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64" name="Google Shape;264;p34"/>
          <p:cNvSpPr txBox="1"/>
          <p:nvPr/>
        </p:nvSpPr>
        <p:spPr>
          <a:xfrm>
            <a:off x="749050" y="418925"/>
            <a:ext cx="78237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Hash</a:t>
            </a:r>
            <a:r>
              <a:rPr b="1" lang="en-GB" sz="3000">
                <a:solidFill>
                  <a:srgbClr val="103452"/>
                </a:solidFill>
                <a:latin typeface="Montserrat"/>
                <a:ea typeface="Montserrat"/>
                <a:cs typeface="Montserrat"/>
                <a:sym typeface="Montserrat"/>
              </a:rPr>
              <a:t> Table Implementation</a:t>
            </a:r>
            <a:r>
              <a:rPr b="1" lang="en-GB" sz="3000">
                <a:solidFill>
                  <a:srgbClr val="103452"/>
                </a:solidFill>
                <a:latin typeface="Montserrat"/>
                <a:ea typeface="Montserrat"/>
                <a:cs typeface="Montserrat"/>
                <a:sym typeface="Montserrat"/>
              </a:rPr>
              <a:t> </a:t>
            </a:r>
            <a:endParaRPr b="0" i="0" sz="1100" u="none" cap="none" strike="noStrike">
              <a:solidFill>
                <a:srgbClr val="103452"/>
              </a:solidFill>
              <a:latin typeface="Montserrat"/>
              <a:ea typeface="Montserrat"/>
              <a:cs typeface="Montserrat"/>
              <a:sym typeface="Montserrat"/>
            </a:endParaRPr>
          </a:p>
        </p:txBody>
      </p:sp>
      <p:pic>
        <p:nvPicPr>
          <p:cNvPr id="265" name="Google Shape;265;p34"/>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66" name="Google Shape;266;p34"/>
          <p:cNvSpPr txBox="1"/>
          <p:nvPr/>
        </p:nvSpPr>
        <p:spPr>
          <a:xfrm>
            <a:off x="935800" y="977050"/>
            <a:ext cx="7450200" cy="362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GB" sz="1500">
                <a:solidFill>
                  <a:srgbClr val="103452"/>
                </a:solidFill>
                <a:latin typeface="Montserrat"/>
                <a:ea typeface="Montserrat"/>
                <a:cs typeface="Montserrat"/>
                <a:sym typeface="Montserrat"/>
              </a:rPr>
              <a:t>For this implementation, we’ll use chaining to handle hash collisions. We use a numpy array to store an array of Nodes containing the key-value pairs.</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500">
              <a:solidFill>
                <a:srgbClr val="103452"/>
              </a:solidFill>
              <a:latin typeface="Courier New"/>
              <a:ea typeface="Courier New"/>
              <a:cs typeface="Courier New"/>
              <a:sym typeface="Courier New"/>
            </a:endParaRPr>
          </a:p>
          <a:p>
            <a:pPr indent="0" lvl="0" marL="0" rtl="0" algn="l">
              <a:lnSpc>
                <a:spcPct val="115000"/>
              </a:lnSpc>
              <a:spcBef>
                <a:spcPts val="1000"/>
              </a:spcBef>
              <a:spcAft>
                <a:spcPts val="0"/>
              </a:spcAft>
              <a:buNone/>
            </a:pPr>
            <a:r>
              <a:t/>
            </a:r>
            <a:endParaRPr sz="1500">
              <a:solidFill>
                <a:srgbClr val="103452"/>
              </a:solidFill>
              <a:latin typeface="Courier New"/>
              <a:ea typeface="Courier New"/>
              <a:cs typeface="Courier New"/>
              <a:sym typeface="Courier New"/>
            </a:endParaRPr>
          </a:p>
          <a:p>
            <a:pPr indent="0" lvl="0" marL="0" rtl="0" algn="l">
              <a:lnSpc>
                <a:spcPct val="115000"/>
              </a:lnSpc>
              <a:spcBef>
                <a:spcPts val="1000"/>
              </a:spcBef>
              <a:spcAft>
                <a:spcPts val="0"/>
              </a:spcAft>
              <a:buNone/>
            </a:pPr>
            <a:r>
              <a:t/>
            </a:r>
            <a:endParaRPr sz="1500">
              <a:solidFill>
                <a:srgbClr val="103452"/>
              </a:solidFill>
              <a:latin typeface="Courier New"/>
              <a:ea typeface="Courier New"/>
              <a:cs typeface="Courier New"/>
              <a:sym typeface="Courier New"/>
            </a:endParaRPr>
          </a:p>
          <a:p>
            <a:pPr indent="0" lvl="0" marL="0" rtl="0" algn="l">
              <a:lnSpc>
                <a:spcPct val="115000"/>
              </a:lnSpc>
              <a:spcBef>
                <a:spcPts val="1000"/>
              </a:spcBef>
              <a:spcAft>
                <a:spcPts val="0"/>
              </a:spcAft>
              <a:buNone/>
            </a:pPr>
            <a:r>
              <a:t/>
            </a:r>
            <a:endParaRPr b="1" sz="11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b="1" sz="11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b="1" sz="11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b="1" sz="1100">
              <a:solidFill>
                <a:srgbClr val="103452"/>
              </a:solidFill>
              <a:latin typeface="Montserrat"/>
              <a:ea typeface="Montserrat"/>
              <a:cs typeface="Montserrat"/>
              <a:sym typeface="Montserrat"/>
            </a:endParaRPr>
          </a:p>
          <a:p>
            <a:pPr indent="0" lvl="0" marL="0" rtl="0" algn="l">
              <a:lnSpc>
                <a:spcPct val="115000"/>
              </a:lnSpc>
              <a:spcBef>
                <a:spcPts val="1000"/>
              </a:spcBef>
              <a:spcAft>
                <a:spcPts val="1000"/>
              </a:spcAft>
              <a:buNone/>
            </a:pPr>
            <a:r>
              <a:t/>
            </a:r>
            <a:endParaRPr sz="1500">
              <a:solidFill>
                <a:srgbClr val="103452"/>
              </a:solidFill>
              <a:latin typeface="Montserrat"/>
              <a:ea typeface="Montserrat"/>
              <a:cs typeface="Montserrat"/>
              <a:sym typeface="Montserrat"/>
            </a:endParaRPr>
          </a:p>
        </p:txBody>
      </p:sp>
      <p:pic>
        <p:nvPicPr>
          <p:cNvPr id="267" name="Google Shape;267;p34"/>
          <p:cNvPicPr preferRelativeResize="0"/>
          <p:nvPr/>
        </p:nvPicPr>
        <p:blipFill rotWithShape="1">
          <a:blip r:embed="rId5">
            <a:alphaModFix/>
          </a:blip>
          <a:srcRect b="48373" l="0" r="0" t="0"/>
          <a:stretch/>
        </p:blipFill>
        <p:spPr>
          <a:xfrm>
            <a:off x="1536425" y="1918050"/>
            <a:ext cx="6248926" cy="22147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id="272" name="Google Shape;272;p35"/>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73" name="Google Shape;273;p35"/>
          <p:cNvSpPr txBox="1"/>
          <p:nvPr/>
        </p:nvSpPr>
        <p:spPr>
          <a:xfrm>
            <a:off x="749050" y="418925"/>
            <a:ext cx="78237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Hash Table Implementation </a:t>
            </a:r>
            <a:endParaRPr b="0" i="0" sz="1100" u="none" cap="none" strike="noStrike">
              <a:solidFill>
                <a:srgbClr val="103452"/>
              </a:solidFill>
              <a:latin typeface="Montserrat"/>
              <a:ea typeface="Montserrat"/>
              <a:cs typeface="Montserrat"/>
              <a:sym typeface="Montserrat"/>
            </a:endParaRPr>
          </a:p>
        </p:txBody>
      </p:sp>
      <p:pic>
        <p:nvPicPr>
          <p:cNvPr id="274" name="Google Shape;274;p35"/>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75" name="Google Shape;275;p35"/>
          <p:cNvSpPr txBox="1"/>
          <p:nvPr/>
        </p:nvSpPr>
        <p:spPr>
          <a:xfrm>
            <a:off x="935800" y="999500"/>
            <a:ext cx="7450200" cy="360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GB" sz="1500">
                <a:solidFill>
                  <a:srgbClr val="103452"/>
                </a:solidFill>
                <a:latin typeface="Montserrat"/>
                <a:ea typeface="Montserrat"/>
                <a:cs typeface="Montserrat"/>
                <a:sym typeface="Montserrat"/>
              </a:rPr>
              <a:t>For maximum efficiency, we should constantly resize the hash table based on the load but we haven’t included that in our implementation since we’ll be using the hash table for small datasets.</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Clr>
                <a:schemeClr val="dk1"/>
              </a:buClr>
              <a:buSzPts val="1100"/>
              <a:buFont typeface="Arial"/>
              <a:buNone/>
            </a:pPr>
            <a:r>
              <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500">
              <a:solidFill>
                <a:srgbClr val="103452"/>
              </a:solidFill>
              <a:latin typeface="Courier New"/>
              <a:ea typeface="Courier New"/>
              <a:cs typeface="Courier New"/>
              <a:sym typeface="Courier New"/>
            </a:endParaRPr>
          </a:p>
          <a:p>
            <a:pPr indent="0" lvl="0" marL="0" rtl="0" algn="l">
              <a:lnSpc>
                <a:spcPct val="115000"/>
              </a:lnSpc>
              <a:spcBef>
                <a:spcPts val="1000"/>
              </a:spcBef>
              <a:spcAft>
                <a:spcPts val="0"/>
              </a:spcAft>
              <a:buNone/>
            </a:pPr>
            <a:r>
              <a:t/>
            </a:r>
            <a:endParaRPr sz="1500">
              <a:solidFill>
                <a:srgbClr val="103452"/>
              </a:solidFill>
              <a:latin typeface="Courier New"/>
              <a:ea typeface="Courier New"/>
              <a:cs typeface="Courier New"/>
              <a:sym typeface="Courier New"/>
            </a:endParaRPr>
          </a:p>
          <a:p>
            <a:pPr indent="0" lvl="0" marL="0" rtl="0" algn="l">
              <a:lnSpc>
                <a:spcPct val="115000"/>
              </a:lnSpc>
              <a:spcBef>
                <a:spcPts val="1000"/>
              </a:spcBef>
              <a:spcAft>
                <a:spcPts val="0"/>
              </a:spcAft>
              <a:buNone/>
            </a:pPr>
            <a:r>
              <a:t/>
            </a:r>
            <a:endParaRPr sz="1500">
              <a:solidFill>
                <a:srgbClr val="103452"/>
              </a:solidFill>
              <a:latin typeface="Courier New"/>
              <a:ea typeface="Courier New"/>
              <a:cs typeface="Courier New"/>
              <a:sym typeface="Courier New"/>
            </a:endParaRPr>
          </a:p>
          <a:p>
            <a:pPr indent="0" lvl="0" marL="0" rtl="0" algn="l">
              <a:lnSpc>
                <a:spcPct val="115000"/>
              </a:lnSpc>
              <a:spcBef>
                <a:spcPts val="1000"/>
              </a:spcBef>
              <a:spcAft>
                <a:spcPts val="0"/>
              </a:spcAft>
              <a:buNone/>
            </a:pPr>
            <a:r>
              <a:t/>
            </a:r>
            <a:endParaRPr b="1" sz="11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b="1" sz="11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b="1" sz="11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b="1" sz="1100">
              <a:solidFill>
                <a:srgbClr val="103452"/>
              </a:solidFill>
              <a:latin typeface="Montserrat"/>
              <a:ea typeface="Montserrat"/>
              <a:cs typeface="Montserrat"/>
              <a:sym typeface="Montserrat"/>
            </a:endParaRPr>
          </a:p>
          <a:p>
            <a:pPr indent="0" lvl="0" marL="0" rtl="0" algn="l">
              <a:lnSpc>
                <a:spcPct val="115000"/>
              </a:lnSpc>
              <a:spcBef>
                <a:spcPts val="1000"/>
              </a:spcBef>
              <a:spcAft>
                <a:spcPts val="1000"/>
              </a:spcAft>
              <a:buNone/>
            </a:pPr>
            <a:r>
              <a:rPr b="1" lang="en-GB" sz="1100">
                <a:solidFill>
                  <a:srgbClr val="103452"/>
                </a:solidFill>
                <a:latin typeface="Montserrat"/>
                <a:ea typeface="Montserrat"/>
                <a:cs typeface="Montserrat"/>
                <a:sym typeface="Montserrat"/>
              </a:rPr>
              <a:t>Note: </a:t>
            </a:r>
            <a:endParaRPr sz="1500">
              <a:solidFill>
                <a:srgbClr val="103452"/>
              </a:solidFill>
              <a:latin typeface="Montserrat"/>
              <a:ea typeface="Montserrat"/>
              <a:cs typeface="Montserrat"/>
              <a:sym typeface="Montserrat"/>
            </a:endParaRPr>
          </a:p>
        </p:txBody>
      </p:sp>
      <p:pic>
        <p:nvPicPr>
          <p:cNvPr id="276" name="Google Shape;276;p35"/>
          <p:cNvPicPr preferRelativeResize="0"/>
          <p:nvPr/>
        </p:nvPicPr>
        <p:blipFill>
          <a:blip r:embed="rId5">
            <a:alphaModFix/>
          </a:blip>
          <a:stretch>
            <a:fillRect/>
          </a:stretch>
        </p:blipFill>
        <p:spPr>
          <a:xfrm>
            <a:off x="1481462" y="2101001"/>
            <a:ext cx="6358874" cy="19949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3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82" name="Google Shape;282;p36"/>
          <p:cNvSpPr txBox="1"/>
          <p:nvPr/>
        </p:nvSpPr>
        <p:spPr>
          <a:xfrm>
            <a:off x="749050" y="418925"/>
            <a:ext cx="78237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GB" sz="3000">
                <a:solidFill>
                  <a:srgbClr val="103452"/>
                </a:solidFill>
                <a:latin typeface="Montserrat"/>
                <a:ea typeface="Montserrat"/>
                <a:cs typeface="Montserrat"/>
                <a:sym typeface="Montserrat"/>
              </a:rPr>
              <a:t>Hash Table Implementation </a:t>
            </a:r>
            <a:endParaRPr b="0" i="0" sz="1100" u="none" cap="none" strike="noStrike">
              <a:solidFill>
                <a:srgbClr val="103452"/>
              </a:solidFill>
              <a:latin typeface="Montserrat"/>
              <a:ea typeface="Montserrat"/>
              <a:cs typeface="Montserrat"/>
              <a:sym typeface="Montserrat"/>
            </a:endParaRPr>
          </a:p>
        </p:txBody>
      </p:sp>
      <p:pic>
        <p:nvPicPr>
          <p:cNvPr id="283" name="Google Shape;283;p36"/>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284" name="Google Shape;284;p36"/>
          <p:cNvSpPr txBox="1"/>
          <p:nvPr/>
        </p:nvSpPr>
        <p:spPr>
          <a:xfrm>
            <a:off x="935800" y="999500"/>
            <a:ext cx="7450200" cy="360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GB" sz="1500">
                <a:solidFill>
                  <a:srgbClr val="103452"/>
                </a:solidFill>
                <a:latin typeface="Montserrat"/>
                <a:ea typeface="Montserrat"/>
                <a:cs typeface="Montserrat"/>
                <a:sym typeface="Montserrat"/>
              </a:rPr>
              <a:t>We will be using the built-in hash function since our key value is not an Object type and the hash function sufficiently spreads the elements.</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sz="1500">
              <a:solidFill>
                <a:srgbClr val="103452"/>
              </a:solidFill>
              <a:latin typeface="Montserrat"/>
              <a:ea typeface="Montserrat"/>
              <a:cs typeface="Montserrat"/>
              <a:sym typeface="Montserrat"/>
            </a:endParaRPr>
          </a:p>
          <a:p>
            <a:pPr indent="0" lvl="0" marL="0" rtl="0" algn="l">
              <a:lnSpc>
                <a:spcPct val="115000"/>
              </a:lnSpc>
              <a:spcBef>
                <a:spcPts val="1000"/>
              </a:spcBef>
              <a:spcAft>
                <a:spcPts val="1000"/>
              </a:spcAft>
              <a:buNone/>
            </a:pPr>
            <a:r>
              <a:rPr lang="en-GB" sz="1500">
                <a:solidFill>
                  <a:srgbClr val="103452"/>
                </a:solidFill>
                <a:latin typeface="Montserrat"/>
                <a:ea typeface="Montserrat"/>
                <a:cs typeface="Montserrat"/>
                <a:sym typeface="Montserrat"/>
              </a:rPr>
              <a:t>We implement three functions: set, get and remove. Other useful functions we might want to implement as well include a resize and print function.</a:t>
            </a:r>
            <a:endParaRPr sz="1500">
              <a:solidFill>
                <a:srgbClr val="103452"/>
              </a:solidFill>
              <a:latin typeface="Montserrat"/>
              <a:ea typeface="Montserrat"/>
              <a:cs typeface="Montserrat"/>
              <a:sym typeface="Montserrat"/>
            </a:endParaRPr>
          </a:p>
        </p:txBody>
      </p:sp>
      <p:pic>
        <p:nvPicPr>
          <p:cNvPr id="285" name="Google Shape;285;p36"/>
          <p:cNvPicPr preferRelativeResize="0"/>
          <p:nvPr/>
        </p:nvPicPr>
        <p:blipFill>
          <a:blip r:embed="rId5">
            <a:alphaModFix/>
          </a:blip>
          <a:stretch>
            <a:fillRect/>
          </a:stretch>
        </p:blipFill>
        <p:spPr>
          <a:xfrm>
            <a:off x="1563850" y="1851802"/>
            <a:ext cx="6194099" cy="1439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pic>
        <p:nvPicPr>
          <p:cNvPr id="290" name="Google Shape;290;p3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91" name="Google Shape;291;p37"/>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id="292" name="Google Shape;292;p37"/>
          <p:cNvPicPr preferRelativeResize="0"/>
          <p:nvPr/>
        </p:nvPicPr>
        <p:blipFill>
          <a:blip r:embed="rId5">
            <a:alphaModFix/>
          </a:blip>
          <a:stretch>
            <a:fillRect/>
          </a:stretch>
        </p:blipFill>
        <p:spPr>
          <a:xfrm>
            <a:off x="2447425" y="539050"/>
            <a:ext cx="4578626" cy="39193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3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98" name="Google Shape;298;p38"/>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id="299" name="Google Shape;299;p38"/>
          <p:cNvPicPr preferRelativeResize="0"/>
          <p:nvPr/>
        </p:nvPicPr>
        <p:blipFill>
          <a:blip r:embed="rId5">
            <a:alphaModFix/>
          </a:blip>
          <a:stretch>
            <a:fillRect/>
          </a:stretch>
        </p:blipFill>
        <p:spPr>
          <a:xfrm>
            <a:off x="2043925" y="654650"/>
            <a:ext cx="5279999" cy="36970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pic>
        <p:nvPicPr>
          <p:cNvPr id="304" name="Google Shape;304;p3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305" name="Google Shape;305;p39"/>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306" name="Google Shape;306;p39"/>
          <p:cNvSpPr txBox="1"/>
          <p:nvPr/>
        </p:nvSpPr>
        <p:spPr>
          <a:xfrm>
            <a:off x="935800" y="359375"/>
            <a:ext cx="7450200" cy="424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1000"/>
              </a:spcAft>
              <a:buNone/>
            </a:pPr>
            <a:r>
              <a:rPr lang="en-GB" sz="1500">
                <a:solidFill>
                  <a:srgbClr val="103452"/>
                </a:solidFill>
                <a:latin typeface="Montserrat"/>
                <a:ea typeface="Montserrat"/>
                <a:cs typeface="Montserrat"/>
                <a:sym typeface="Montserrat"/>
              </a:rPr>
              <a:t>To remove elements, first we find the correct element. The code is the same as a get function.</a:t>
            </a:r>
            <a:endParaRPr sz="1500">
              <a:solidFill>
                <a:srgbClr val="103452"/>
              </a:solidFill>
              <a:latin typeface="Montserrat"/>
              <a:ea typeface="Montserrat"/>
              <a:cs typeface="Montserrat"/>
              <a:sym typeface="Montserrat"/>
            </a:endParaRPr>
          </a:p>
        </p:txBody>
      </p:sp>
      <p:pic>
        <p:nvPicPr>
          <p:cNvPr id="307" name="Google Shape;307;p39"/>
          <p:cNvPicPr preferRelativeResize="0"/>
          <p:nvPr/>
        </p:nvPicPr>
        <p:blipFill>
          <a:blip r:embed="rId5">
            <a:alphaModFix/>
          </a:blip>
          <a:stretch>
            <a:fillRect/>
          </a:stretch>
        </p:blipFill>
        <p:spPr>
          <a:xfrm>
            <a:off x="2293613" y="1004250"/>
            <a:ext cx="4734576" cy="34766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id="312" name="Google Shape;312;p4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313" name="Google Shape;313;p40"/>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314" name="Google Shape;314;p40"/>
          <p:cNvSpPr txBox="1"/>
          <p:nvPr/>
        </p:nvSpPr>
        <p:spPr>
          <a:xfrm>
            <a:off x="935800" y="831050"/>
            <a:ext cx="7450200" cy="377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1000"/>
              </a:spcAft>
              <a:buNone/>
            </a:pPr>
            <a:r>
              <a:rPr lang="en-GB" sz="1500">
                <a:solidFill>
                  <a:srgbClr val="103452"/>
                </a:solidFill>
                <a:latin typeface="Montserrat"/>
                <a:ea typeface="Montserrat"/>
                <a:cs typeface="Montserrat"/>
                <a:sym typeface="Montserrat"/>
              </a:rPr>
              <a:t>Next, we remove the element and ensure the linked list is entact.</a:t>
            </a:r>
            <a:endParaRPr sz="1500">
              <a:solidFill>
                <a:srgbClr val="103452"/>
              </a:solidFill>
              <a:latin typeface="Montserrat"/>
              <a:ea typeface="Montserrat"/>
              <a:cs typeface="Montserrat"/>
              <a:sym typeface="Montserrat"/>
            </a:endParaRPr>
          </a:p>
        </p:txBody>
      </p:sp>
      <p:pic>
        <p:nvPicPr>
          <p:cNvPr id="315" name="Google Shape;315;p40"/>
          <p:cNvPicPr preferRelativeResize="0"/>
          <p:nvPr/>
        </p:nvPicPr>
        <p:blipFill>
          <a:blip r:embed="rId5">
            <a:alphaModFix/>
          </a:blip>
          <a:stretch>
            <a:fillRect/>
          </a:stretch>
        </p:blipFill>
        <p:spPr>
          <a:xfrm>
            <a:off x="1576925" y="1472139"/>
            <a:ext cx="6167949" cy="21992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1"/>
          <p:cNvSpPr/>
          <p:nvPr/>
        </p:nvSpPr>
        <p:spPr>
          <a:xfrm rot="10800000">
            <a:off x="5" y="2840"/>
            <a:ext cx="3061500" cy="5137800"/>
          </a:xfrm>
          <a:prstGeom prst="rect">
            <a:avLst/>
          </a:prstGeom>
          <a:solidFill>
            <a:srgbClr val="103452"/>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103452"/>
              </a:solidFill>
              <a:latin typeface="Arial"/>
              <a:ea typeface="Arial"/>
              <a:cs typeface="Arial"/>
              <a:sym typeface="Arial"/>
            </a:endParaRPr>
          </a:p>
        </p:txBody>
      </p:sp>
      <p:sp>
        <p:nvSpPr>
          <p:cNvPr id="321" name="Google Shape;321;p41"/>
          <p:cNvSpPr txBox="1"/>
          <p:nvPr/>
        </p:nvSpPr>
        <p:spPr>
          <a:xfrm>
            <a:off x="229500" y="363365"/>
            <a:ext cx="2602500" cy="5307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1" lang="en-GB" sz="2000">
                <a:solidFill>
                  <a:schemeClr val="lt1"/>
                </a:solidFill>
                <a:latin typeface="Montserrat"/>
                <a:ea typeface="Montserrat"/>
                <a:cs typeface="Montserrat"/>
                <a:sym typeface="Montserrat"/>
              </a:rPr>
              <a:t>Worked Example</a:t>
            </a:r>
            <a:endParaRPr b="1" i="0" sz="1400" u="none" cap="none" strike="noStrike">
              <a:solidFill>
                <a:schemeClr val="lt1"/>
              </a:solidFill>
              <a:latin typeface="Montserrat"/>
              <a:ea typeface="Montserrat"/>
              <a:cs typeface="Montserrat"/>
              <a:sym typeface="Montserrat"/>
            </a:endParaRPr>
          </a:p>
        </p:txBody>
      </p:sp>
      <p:sp>
        <p:nvSpPr>
          <p:cNvPr id="322" name="Google Shape;322;p41"/>
          <p:cNvSpPr txBox="1"/>
          <p:nvPr/>
        </p:nvSpPr>
        <p:spPr>
          <a:xfrm>
            <a:off x="66450" y="1192263"/>
            <a:ext cx="2928600" cy="2797800"/>
          </a:xfrm>
          <a:prstGeom prst="rect">
            <a:avLst/>
          </a:prstGeom>
          <a:noFill/>
          <a:ln>
            <a:noFill/>
          </a:ln>
        </p:spPr>
        <p:txBody>
          <a:bodyPr anchorCtr="0" anchor="t" bIns="82275" lIns="82275" spcFirstLastPara="1" rIns="82275" wrap="square" tIns="82275">
            <a:noAutofit/>
          </a:bodyPr>
          <a:lstStyle/>
          <a:p>
            <a:pPr indent="0" lvl="0" marL="0" marR="0" rtl="0" algn="ctr">
              <a:lnSpc>
                <a:spcPct val="115000"/>
              </a:lnSpc>
              <a:spcBef>
                <a:spcPts val="0"/>
              </a:spcBef>
              <a:spcAft>
                <a:spcPts val="0"/>
              </a:spcAft>
              <a:buNone/>
            </a:pPr>
            <a:r>
              <a:rPr lang="en-GB" sz="1600">
                <a:solidFill>
                  <a:schemeClr val="lt1"/>
                </a:solidFill>
                <a:latin typeface="Montserrat"/>
                <a:ea typeface="Montserrat"/>
                <a:cs typeface="Montserrat"/>
                <a:sym typeface="Montserrat"/>
              </a:rPr>
              <a:t>Consider a simple memory cache to store recently accessed files from a disk.</a:t>
            </a:r>
            <a:endParaRPr sz="1600">
              <a:solidFill>
                <a:schemeClr val="lt1"/>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sz="1600">
              <a:solidFill>
                <a:schemeClr val="lt1"/>
              </a:solidFill>
              <a:latin typeface="Montserrat"/>
              <a:ea typeface="Montserrat"/>
              <a:cs typeface="Montserrat"/>
              <a:sym typeface="Montserrat"/>
            </a:endParaRPr>
          </a:p>
          <a:p>
            <a:pPr indent="0" lvl="0" marL="0" marR="0" rtl="0" algn="ctr">
              <a:lnSpc>
                <a:spcPct val="115000"/>
              </a:lnSpc>
              <a:spcBef>
                <a:spcPts val="0"/>
              </a:spcBef>
              <a:spcAft>
                <a:spcPts val="0"/>
              </a:spcAft>
              <a:buNone/>
            </a:pPr>
            <a:r>
              <a:rPr lang="en-GB" sz="1600">
                <a:solidFill>
                  <a:schemeClr val="lt1"/>
                </a:solidFill>
                <a:latin typeface="Montserrat"/>
                <a:ea typeface="Montserrat"/>
                <a:cs typeface="Montserrat"/>
                <a:sym typeface="Montserrat"/>
              </a:rPr>
              <a:t>How could we use a Hash Table to implement a memory cache that allows us to access a few recently accessed files faster and more efficiently?</a:t>
            </a:r>
            <a:endParaRPr sz="1600">
              <a:solidFill>
                <a:schemeClr val="lt1"/>
              </a:solidFill>
              <a:latin typeface="Montserrat"/>
              <a:ea typeface="Montserrat"/>
              <a:cs typeface="Montserrat"/>
              <a:sym typeface="Montserrat"/>
            </a:endParaRPr>
          </a:p>
        </p:txBody>
      </p:sp>
      <p:sp>
        <p:nvSpPr>
          <p:cNvPr id="323" name="Google Shape;323;p41"/>
          <p:cNvSpPr/>
          <p:nvPr/>
        </p:nvSpPr>
        <p:spPr>
          <a:xfrm rot="5400000">
            <a:off x="4434900" y="-4434900"/>
            <a:ext cx="2742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324" name="Google Shape;324;p41"/>
          <p:cNvCxnSpPr/>
          <p:nvPr/>
        </p:nvCxnSpPr>
        <p:spPr>
          <a:xfrm>
            <a:off x="1022996" y="832558"/>
            <a:ext cx="1015500" cy="0"/>
          </a:xfrm>
          <a:prstGeom prst="straightConnector1">
            <a:avLst/>
          </a:prstGeom>
          <a:noFill/>
          <a:ln cap="flat" cmpd="sng" w="19050">
            <a:solidFill>
              <a:srgbClr val="3475A6"/>
            </a:solidFill>
            <a:prstDash val="solid"/>
            <a:round/>
            <a:headEnd len="sm" w="sm" type="none"/>
            <a:tailEnd len="sm" w="sm" type="none"/>
          </a:ln>
        </p:spPr>
      </p:cxnSp>
      <p:pic>
        <p:nvPicPr>
          <p:cNvPr id="325" name="Google Shape;325;p41"/>
          <p:cNvPicPr preferRelativeResize="0"/>
          <p:nvPr/>
        </p:nvPicPr>
        <p:blipFill rotWithShape="1">
          <a:blip r:embed="rId3">
            <a:alphaModFix/>
          </a:blip>
          <a:srcRect b="0" l="0" r="0" t="0"/>
          <a:stretch/>
        </p:blipFill>
        <p:spPr>
          <a:xfrm>
            <a:off x="128992" y="4908133"/>
            <a:ext cx="890168" cy="174735"/>
          </a:xfrm>
          <a:prstGeom prst="rect">
            <a:avLst/>
          </a:prstGeom>
          <a:noFill/>
          <a:ln>
            <a:noFill/>
          </a:ln>
        </p:spPr>
      </p:pic>
      <p:sp>
        <p:nvSpPr>
          <p:cNvPr id="326" name="Google Shape;326;p41"/>
          <p:cNvSpPr txBox="1"/>
          <p:nvPr/>
        </p:nvSpPr>
        <p:spPr>
          <a:xfrm>
            <a:off x="3174700" y="429975"/>
            <a:ext cx="5857200" cy="4585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2"/>
              </a:buClr>
              <a:buSzPts val="1600"/>
              <a:buFont typeface="Montserrat"/>
              <a:buAutoNum type="arabicPeriod"/>
            </a:pPr>
            <a:r>
              <a:rPr lang="en-GB" sz="1600">
                <a:solidFill>
                  <a:schemeClr val="dk2"/>
                </a:solidFill>
                <a:latin typeface="Montserrat"/>
                <a:ea typeface="Montserrat"/>
                <a:cs typeface="Montserrat"/>
                <a:sym typeface="Montserrat"/>
              </a:rPr>
              <a:t>How would you use the Hash Table data structure to store recently accessed data files in cache?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330200" lvl="0" marL="457200" rtl="0" algn="l">
              <a:spcBef>
                <a:spcPts val="0"/>
              </a:spcBef>
              <a:spcAft>
                <a:spcPts val="0"/>
              </a:spcAft>
              <a:buClr>
                <a:schemeClr val="dk2"/>
              </a:buClr>
              <a:buSzPts val="1600"/>
              <a:buFont typeface="Montserrat"/>
              <a:buAutoNum type="arabicPeriod"/>
            </a:pPr>
            <a:r>
              <a:rPr lang="en-GB" sz="1600">
                <a:solidFill>
                  <a:schemeClr val="dk2"/>
                </a:solidFill>
                <a:latin typeface="Montserrat"/>
                <a:ea typeface="Montserrat"/>
                <a:cs typeface="Montserrat"/>
                <a:sym typeface="Montserrat"/>
              </a:rPr>
              <a:t>What would be the best way to remove items </a:t>
            </a:r>
            <a:r>
              <a:rPr lang="en-GB" sz="1600">
                <a:solidFill>
                  <a:schemeClr val="dk2"/>
                </a:solidFill>
                <a:latin typeface="Montserrat"/>
                <a:ea typeface="Montserrat"/>
                <a:cs typeface="Montserrat"/>
                <a:sym typeface="Montserrat"/>
              </a:rPr>
              <a:t>from the cache when the cache is full?</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330200" lvl="0" marL="457200" rtl="0" algn="l">
              <a:spcBef>
                <a:spcPts val="0"/>
              </a:spcBef>
              <a:spcAft>
                <a:spcPts val="0"/>
              </a:spcAft>
              <a:buClr>
                <a:schemeClr val="dk2"/>
              </a:buClr>
              <a:buSzPts val="1600"/>
              <a:buFont typeface="Montserrat"/>
              <a:buAutoNum type="arabicPeriod"/>
            </a:pPr>
            <a:r>
              <a:rPr lang="en-GB" sz="1600">
                <a:solidFill>
                  <a:schemeClr val="dk2"/>
                </a:solidFill>
                <a:latin typeface="Montserrat"/>
                <a:ea typeface="Montserrat"/>
                <a:cs typeface="Montserrat"/>
                <a:sym typeface="Montserrat"/>
              </a:rPr>
              <a:t>Describe the process of fetching a file from the disk, including the caching mechanism.</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330200" lvl="0" marL="457200" rtl="0" algn="l">
              <a:spcBef>
                <a:spcPts val="0"/>
              </a:spcBef>
              <a:spcAft>
                <a:spcPts val="0"/>
              </a:spcAft>
              <a:buClr>
                <a:schemeClr val="dk2"/>
              </a:buClr>
              <a:buSzPts val="1600"/>
              <a:buFont typeface="Montserrat"/>
              <a:buAutoNum type="arabicPeriod"/>
            </a:pPr>
            <a:r>
              <a:rPr lang="en-GB" sz="1600">
                <a:solidFill>
                  <a:schemeClr val="dk2"/>
                </a:solidFill>
                <a:latin typeface="Montserrat"/>
                <a:ea typeface="Montserrat"/>
                <a:cs typeface="Montserrat"/>
                <a:sym typeface="Montserrat"/>
              </a:rPr>
              <a:t>Implement a memory cache using a Hash Table.</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2"/>
          <p:cNvSpPr/>
          <p:nvPr/>
        </p:nvSpPr>
        <p:spPr>
          <a:xfrm rot="10800000">
            <a:off x="5" y="2840"/>
            <a:ext cx="3061500" cy="5137800"/>
          </a:xfrm>
          <a:prstGeom prst="rect">
            <a:avLst/>
          </a:prstGeom>
          <a:solidFill>
            <a:srgbClr val="103452"/>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103452"/>
              </a:solidFill>
              <a:latin typeface="Arial"/>
              <a:ea typeface="Arial"/>
              <a:cs typeface="Arial"/>
              <a:sym typeface="Arial"/>
            </a:endParaRPr>
          </a:p>
        </p:txBody>
      </p:sp>
      <p:sp>
        <p:nvSpPr>
          <p:cNvPr id="332" name="Google Shape;332;p42"/>
          <p:cNvSpPr txBox="1"/>
          <p:nvPr/>
        </p:nvSpPr>
        <p:spPr>
          <a:xfrm>
            <a:off x="229500" y="363365"/>
            <a:ext cx="2602500" cy="5307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1" lang="en-GB" sz="2000">
                <a:solidFill>
                  <a:schemeClr val="lt1"/>
                </a:solidFill>
                <a:latin typeface="Montserrat"/>
                <a:ea typeface="Montserrat"/>
                <a:cs typeface="Montserrat"/>
                <a:sym typeface="Montserrat"/>
              </a:rPr>
              <a:t>Worked Example</a:t>
            </a:r>
            <a:endParaRPr b="1" i="0" sz="1400" u="none" cap="none" strike="noStrike">
              <a:solidFill>
                <a:schemeClr val="lt1"/>
              </a:solidFill>
              <a:latin typeface="Montserrat"/>
              <a:ea typeface="Montserrat"/>
              <a:cs typeface="Montserrat"/>
              <a:sym typeface="Montserrat"/>
            </a:endParaRPr>
          </a:p>
        </p:txBody>
      </p:sp>
      <p:sp>
        <p:nvSpPr>
          <p:cNvPr id="333" name="Google Shape;333;p42"/>
          <p:cNvSpPr txBox="1"/>
          <p:nvPr/>
        </p:nvSpPr>
        <p:spPr>
          <a:xfrm>
            <a:off x="66450" y="1192278"/>
            <a:ext cx="2928600" cy="3454200"/>
          </a:xfrm>
          <a:prstGeom prst="rect">
            <a:avLst/>
          </a:prstGeom>
          <a:noFill/>
          <a:ln>
            <a:noFill/>
          </a:ln>
        </p:spPr>
        <p:txBody>
          <a:bodyPr anchorCtr="0" anchor="t" bIns="82275" lIns="82275" spcFirstLastPara="1" rIns="82275" wrap="square" tIns="82275">
            <a:noAutofit/>
          </a:bodyPr>
          <a:lstStyle/>
          <a:p>
            <a:pPr indent="0" lvl="0" marL="0" marR="0" rtl="0" algn="ctr">
              <a:lnSpc>
                <a:spcPct val="115000"/>
              </a:lnSpc>
              <a:spcBef>
                <a:spcPts val="0"/>
              </a:spcBef>
              <a:spcAft>
                <a:spcPts val="0"/>
              </a:spcAft>
              <a:buNone/>
            </a:pPr>
            <a:r>
              <a:rPr lang="en-GB" sz="1600">
                <a:solidFill>
                  <a:schemeClr val="lt1"/>
                </a:solidFill>
                <a:latin typeface="Montserrat"/>
                <a:ea typeface="Montserrat"/>
                <a:cs typeface="Montserrat"/>
                <a:sym typeface="Montserrat"/>
              </a:rPr>
              <a:t>Consider a simple memory cache to store recently accessed files from a disk.</a:t>
            </a:r>
            <a:endParaRPr sz="1600">
              <a:solidFill>
                <a:schemeClr val="lt1"/>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sz="1600">
              <a:solidFill>
                <a:schemeClr val="lt1"/>
              </a:solidFill>
              <a:latin typeface="Montserrat"/>
              <a:ea typeface="Montserrat"/>
              <a:cs typeface="Montserrat"/>
              <a:sym typeface="Montserrat"/>
            </a:endParaRPr>
          </a:p>
          <a:p>
            <a:pPr indent="0" lvl="0" marL="0" marR="0" rtl="0" algn="ctr">
              <a:lnSpc>
                <a:spcPct val="115000"/>
              </a:lnSpc>
              <a:spcBef>
                <a:spcPts val="0"/>
              </a:spcBef>
              <a:spcAft>
                <a:spcPts val="0"/>
              </a:spcAft>
              <a:buNone/>
            </a:pPr>
            <a:r>
              <a:rPr lang="en-GB" sz="1600">
                <a:solidFill>
                  <a:schemeClr val="lt1"/>
                </a:solidFill>
                <a:latin typeface="Montserrat"/>
                <a:ea typeface="Montserrat"/>
                <a:cs typeface="Montserrat"/>
                <a:sym typeface="Montserrat"/>
              </a:rPr>
              <a:t>How could we use a Hash Table to implement a memory cache that allows us to access a few recently accessed files faster and more efficiently?</a:t>
            </a:r>
            <a:endParaRPr sz="1100">
              <a:solidFill>
                <a:schemeClr val="lt1"/>
              </a:solidFill>
              <a:latin typeface="Montserrat"/>
              <a:ea typeface="Montserrat"/>
              <a:cs typeface="Montserrat"/>
              <a:sym typeface="Montserrat"/>
            </a:endParaRPr>
          </a:p>
        </p:txBody>
      </p:sp>
      <p:sp>
        <p:nvSpPr>
          <p:cNvPr id="334" name="Google Shape;334;p42"/>
          <p:cNvSpPr/>
          <p:nvPr/>
        </p:nvSpPr>
        <p:spPr>
          <a:xfrm rot="5400000">
            <a:off x="4434900" y="-4434900"/>
            <a:ext cx="2742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335" name="Google Shape;335;p42"/>
          <p:cNvCxnSpPr/>
          <p:nvPr/>
        </p:nvCxnSpPr>
        <p:spPr>
          <a:xfrm>
            <a:off x="1022996" y="832558"/>
            <a:ext cx="1015500" cy="0"/>
          </a:xfrm>
          <a:prstGeom prst="straightConnector1">
            <a:avLst/>
          </a:prstGeom>
          <a:noFill/>
          <a:ln cap="flat" cmpd="sng" w="19050">
            <a:solidFill>
              <a:srgbClr val="3475A6"/>
            </a:solidFill>
            <a:prstDash val="solid"/>
            <a:round/>
            <a:headEnd len="sm" w="sm" type="none"/>
            <a:tailEnd len="sm" w="sm" type="none"/>
          </a:ln>
        </p:spPr>
      </p:cxnSp>
      <p:pic>
        <p:nvPicPr>
          <p:cNvPr id="336" name="Google Shape;336;p42"/>
          <p:cNvPicPr preferRelativeResize="0"/>
          <p:nvPr/>
        </p:nvPicPr>
        <p:blipFill rotWithShape="1">
          <a:blip r:embed="rId3">
            <a:alphaModFix/>
          </a:blip>
          <a:srcRect b="0" l="0" r="0" t="0"/>
          <a:stretch/>
        </p:blipFill>
        <p:spPr>
          <a:xfrm>
            <a:off x="128992" y="4908133"/>
            <a:ext cx="890168" cy="174735"/>
          </a:xfrm>
          <a:prstGeom prst="rect">
            <a:avLst/>
          </a:prstGeom>
          <a:noFill/>
          <a:ln>
            <a:noFill/>
          </a:ln>
        </p:spPr>
      </p:pic>
      <p:sp>
        <p:nvSpPr>
          <p:cNvPr id="337" name="Google Shape;337;p42"/>
          <p:cNvSpPr txBox="1"/>
          <p:nvPr/>
        </p:nvSpPr>
        <p:spPr>
          <a:xfrm>
            <a:off x="3174700" y="363375"/>
            <a:ext cx="5857200" cy="4777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2"/>
              </a:buClr>
              <a:buSzPts val="1600"/>
              <a:buFont typeface="Montserrat"/>
              <a:buAutoNum type="arabicPeriod"/>
            </a:pPr>
            <a:r>
              <a:rPr lang="en-GB" sz="1600">
                <a:solidFill>
                  <a:schemeClr val="dk2"/>
                </a:solidFill>
                <a:latin typeface="Montserrat"/>
                <a:ea typeface="Montserrat"/>
                <a:cs typeface="Montserrat"/>
                <a:sym typeface="Montserrat"/>
              </a:rPr>
              <a:t>How would you use the Hash Table data structure to store recently accessed data files in cache? </a:t>
            </a:r>
            <a:endParaRPr sz="1600">
              <a:solidFill>
                <a:schemeClr val="dk2"/>
              </a:solidFill>
              <a:latin typeface="Montserrat"/>
              <a:ea typeface="Montserrat"/>
              <a:cs typeface="Montserrat"/>
              <a:sym typeface="Montserrat"/>
            </a:endParaRPr>
          </a:p>
          <a:p>
            <a:pPr indent="0" lvl="0" marL="450000" rtl="0" algn="l">
              <a:spcBef>
                <a:spcPts val="1000"/>
              </a:spcBef>
              <a:spcAft>
                <a:spcPts val="0"/>
              </a:spcAft>
              <a:buNone/>
            </a:pPr>
            <a:r>
              <a:rPr lang="en-GB" sz="1600">
                <a:solidFill>
                  <a:srgbClr val="3475A6"/>
                </a:solidFill>
                <a:latin typeface="Montserrat"/>
                <a:ea typeface="Montserrat"/>
                <a:cs typeface="Montserrat"/>
                <a:sym typeface="Montserrat"/>
              </a:rPr>
              <a:t>After a file is read from the disk, use the </a:t>
            </a:r>
            <a:r>
              <a:rPr b="1" lang="en-GB" sz="1600">
                <a:solidFill>
                  <a:srgbClr val="3475A6"/>
                </a:solidFill>
                <a:latin typeface="Montserrat"/>
                <a:ea typeface="Montserrat"/>
                <a:cs typeface="Montserrat"/>
                <a:sym typeface="Montserrat"/>
              </a:rPr>
              <a:t>set function</a:t>
            </a:r>
            <a:r>
              <a:rPr lang="en-GB" sz="1600">
                <a:solidFill>
                  <a:srgbClr val="3475A6"/>
                </a:solidFill>
                <a:latin typeface="Montserrat"/>
                <a:ea typeface="Montserrat"/>
                <a:cs typeface="Montserrat"/>
                <a:sym typeface="Montserrat"/>
              </a:rPr>
              <a:t> of the Hash Table to store the data in the cache. The key would be the </a:t>
            </a:r>
            <a:r>
              <a:rPr b="1" lang="en-GB" sz="1600">
                <a:solidFill>
                  <a:srgbClr val="3475A6"/>
                </a:solidFill>
                <a:latin typeface="Montserrat"/>
                <a:ea typeface="Montserrat"/>
                <a:cs typeface="Montserrat"/>
                <a:sym typeface="Montserrat"/>
              </a:rPr>
              <a:t>name of the data file</a:t>
            </a:r>
            <a:r>
              <a:rPr lang="en-GB" sz="1600">
                <a:solidFill>
                  <a:srgbClr val="3475A6"/>
                </a:solidFill>
                <a:latin typeface="Montserrat"/>
                <a:ea typeface="Montserrat"/>
                <a:cs typeface="Montserrat"/>
                <a:sym typeface="Montserrat"/>
              </a:rPr>
              <a:t>.</a:t>
            </a:r>
            <a:endParaRPr sz="1600">
              <a:solidFill>
                <a:srgbClr val="3475A6"/>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330200" lvl="0" marL="457200" rtl="0" algn="l">
              <a:spcBef>
                <a:spcPts val="0"/>
              </a:spcBef>
              <a:spcAft>
                <a:spcPts val="0"/>
              </a:spcAft>
              <a:buClr>
                <a:schemeClr val="dk2"/>
              </a:buClr>
              <a:buSzPts val="1600"/>
              <a:buFont typeface="Montserrat"/>
              <a:buAutoNum type="arabicPeriod"/>
            </a:pPr>
            <a:r>
              <a:rPr lang="en-GB" sz="1600">
                <a:solidFill>
                  <a:schemeClr val="dk2"/>
                </a:solidFill>
                <a:latin typeface="Montserrat"/>
                <a:ea typeface="Montserrat"/>
                <a:cs typeface="Montserrat"/>
                <a:sym typeface="Montserrat"/>
              </a:rPr>
              <a:t>What would be the best way to remove items from the cache when the cache is full?</a:t>
            </a:r>
            <a:endParaRPr sz="1600">
              <a:solidFill>
                <a:schemeClr val="dk2"/>
              </a:solidFill>
              <a:latin typeface="Montserrat"/>
              <a:ea typeface="Montserrat"/>
              <a:cs typeface="Montserrat"/>
              <a:sym typeface="Montserrat"/>
            </a:endParaRPr>
          </a:p>
          <a:p>
            <a:pPr indent="0" lvl="0" marL="450000" rtl="0" algn="l">
              <a:spcBef>
                <a:spcPts val="1000"/>
              </a:spcBef>
              <a:spcAft>
                <a:spcPts val="0"/>
              </a:spcAft>
              <a:buNone/>
            </a:pPr>
            <a:r>
              <a:rPr lang="en-GB" sz="1600">
                <a:solidFill>
                  <a:srgbClr val="3475A6"/>
                </a:solidFill>
                <a:latin typeface="Montserrat"/>
                <a:ea typeface="Montserrat"/>
                <a:cs typeface="Montserrat"/>
                <a:sym typeface="Montserrat"/>
              </a:rPr>
              <a:t>Most memory caches work on a </a:t>
            </a:r>
            <a:r>
              <a:rPr b="1" lang="en-GB" sz="1600">
                <a:solidFill>
                  <a:srgbClr val="3475A6"/>
                </a:solidFill>
                <a:latin typeface="Montserrat"/>
                <a:ea typeface="Montserrat"/>
                <a:cs typeface="Montserrat"/>
                <a:sym typeface="Montserrat"/>
              </a:rPr>
              <a:t>least recently used </a:t>
            </a:r>
            <a:r>
              <a:rPr lang="en-GB" sz="1600">
                <a:solidFill>
                  <a:srgbClr val="3475A6"/>
                </a:solidFill>
                <a:latin typeface="Montserrat"/>
                <a:ea typeface="Montserrat"/>
                <a:cs typeface="Montserrat"/>
                <a:sym typeface="Montserrat"/>
              </a:rPr>
              <a:t>basis</a:t>
            </a:r>
            <a:r>
              <a:rPr lang="en-GB" sz="1600">
                <a:solidFill>
                  <a:srgbClr val="3475A6"/>
                </a:solidFill>
                <a:latin typeface="Montserrat"/>
                <a:ea typeface="Montserrat"/>
                <a:cs typeface="Montserrat"/>
                <a:sym typeface="Montserrat"/>
              </a:rPr>
              <a:t>. For this to work, the best collision resolution method would be </a:t>
            </a:r>
            <a:r>
              <a:rPr b="1" lang="en-GB" sz="1600">
                <a:solidFill>
                  <a:srgbClr val="3475A6"/>
                </a:solidFill>
                <a:latin typeface="Montserrat"/>
                <a:ea typeface="Montserrat"/>
                <a:cs typeface="Montserrat"/>
                <a:sym typeface="Montserrat"/>
              </a:rPr>
              <a:t>linear probing.</a:t>
            </a:r>
            <a:endParaRPr b="1" sz="1600">
              <a:solidFill>
                <a:srgbClr val="3475A6"/>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330200" lvl="0" marL="457200" rtl="0" algn="l">
              <a:spcBef>
                <a:spcPts val="0"/>
              </a:spcBef>
              <a:spcAft>
                <a:spcPts val="0"/>
              </a:spcAft>
              <a:buClr>
                <a:schemeClr val="dk2"/>
              </a:buClr>
              <a:buSzPts val="1600"/>
              <a:buFont typeface="Montserrat"/>
              <a:buAutoNum type="arabicPeriod"/>
            </a:pPr>
            <a:r>
              <a:rPr lang="en-GB" sz="1600">
                <a:solidFill>
                  <a:schemeClr val="dk2"/>
                </a:solidFill>
                <a:latin typeface="Montserrat"/>
                <a:ea typeface="Montserrat"/>
                <a:cs typeface="Montserrat"/>
                <a:sym typeface="Montserrat"/>
              </a:rPr>
              <a:t>Describe the process of fetching a file from the disk, including the caching mechanism.</a:t>
            </a:r>
            <a:endParaRPr sz="1600">
              <a:solidFill>
                <a:schemeClr val="dk2"/>
              </a:solidFill>
              <a:latin typeface="Montserrat"/>
              <a:ea typeface="Montserrat"/>
              <a:cs typeface="Montserrat"/>
              <a:sym typeface="Montserrat"/>
            </a:endParaRPr>
          </a:p>
          <a:p>
            <a:pPr indent="0" lvl="0" marL="457200" rtl="0" algn="l">
              <a:spcBef>
                <a:spcPts val="1000"/>
              </a:spcBef>
              <a:spcAft>
                <a:spcPts val="0"/>
              </a:spcAft>
              <a:buNone/>
            </a:pPr>
            <a:r>
              <a:rPr lang="en-GB" sz="1600">
                <a:solidFill>
                  <a:srgbClr val="3475A6"/>
                </a:solidFill>
                <a:latin typeface="Montserrat"/>
                <a:ea typeface="Montserrat"/>
                <a:cs typeface="Montserrat"/>
                <a:sym typeface="Montserrat"/>
              </a:rPr>
              <a:t>Check if the file is in the cache (using the </a:t>
            </a:r>
            <a:r>
              <a:rPr b="1" lang="en-GB" sz="1600">
                <a:solidFill>
                  <a:srgbClr val="3475A6"/>
                </a:solidFill>
                <a:latin typeface="Montserrat"/>
                <a:ea typeface="Montserrat"/>
                <a:cs typeface="Montserrat"/>
                <a:sym typeface="Montserrat"/>
              </a:rPr>
              <a:t>get method</a:t>
            </a:r>
            <a:r>
              <a:rPr lang="en-GB" sz="1600">
                <a:solidFill>
                  <a:srgbClr val="3475A6"/>
                </a:solidFill>
                <a:latin typeface="Montserrat"/>
                <a:ea typeface="Montserrat"/>
                <a:cs typeface="Montserrat"/>
                <a:sym typeface="Montserrat"/>
              </a:rPr>
              <a:t>), if it’s not fetch it from the disk then store it in the cache (using the </a:t>
            </a:r>
            <a:r>
              <a:rPr b="1" lang="en-GB" sz="1600">
                <a:solidFill>
                  <a:srgbClr val="3475A6"/>
                </a:solidFill>
                <a:latin typeface="Montserrat"/>
                <a:ea typeface="Montserrat"/>
                <a:cs typeface="Montserrat"/>
                <a:sym typeface="Montserrat"/>
              </a:rPr>
              <a:t>set method</a:t>
            </a:r>
            <a:r>
              <a:rPr lang="en-GB" sz="1600">
                <a:solidFill>
                  <a:srgbClr val="3475A6"/>
                </a:solidFill>
                <a:latin typeface="Montserrat"/>
                <a:ea typeface="Montserrat"/>
                <a:cs typeface="Montserrat"/>
                <a:sym typeface="Montserrat"/>
              </a:rPr>
              <a:t>).</a:t>
            </a:r>
            <a:endParaRPr sz="1600">
              <a:solidFill>
                <a:srgbClr val="3475A6"/>
              </a:solidFill>
              <a:latin typeface="Montserrat"/>
              <a:ea typeface="Montserrat"/>
              <a:cs typeface="Montserrat"/>
              <a:sym typeface="Montserrat"/>
            </a:endParaRPr>
          </a:p>
          <a:p>
            <a:pPr indent="0" lvl="0" marL="0" rtl="0" algn="l">
              <a:spcBef>
                <a:spcPts val="100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pic>
        <p:nvPicPr>
          <p:cNvPr id="77" name="Google Shape;77;p16"/>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78" name="Google Shape;78;p16"/>
          <p:cNvSpPr txBox="1"/>
          <p:nvPr/>
        </p:nvSpPr>
        <p:spPr>
          <a:xfrm>
            <a:off x="839925" y="518175"/>
            <a:ext cx="7383600" cy="4629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SzPts val="1100"/>
              <a:buFont typeface="Arial"/>
              <a:buNone/>
            </a:pPr>
            <a:r>
              <a:rPr b="1" lang="en-GB" sz="2000">
                <a:solidFill>
                  <a:srgbClr val="3475A6"/>
                </a:solidFill>
                <a:latin typeface="Montserrat"/>
                <a:ea typeface="Montserrat"/>
                <a:cs typeface="Montserrat"/>
                <a:sym typeface="Montserrat"/>
              </a:rPr>
              <a:t>Foundational Sessions Housekeeping </a:t>
            </a:r>
            <a:r>
              <a:rPr lang="en-GB" sz="2000">
                <a:solidFill>
                  <a:srgbClr val="3475A6"/>
                </a:solidFill>
                <a:latin typeface="Montserrat"/>
                <a:ea typeface="Montserrat"/>
                <a:cs typeface="Montserrat"/>
                <a:sym typeface="Montserrat"/>
              </a:rPr>
              <a:t>cont. </a:t>
            </a:r>
            <a:endParaRPr sz="2000">
              <a:solidFill>
                <a:srgbClr val="3475A6"/>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b="1" sz="1800">
              <a:solidFill>
                <a:srgbClr val="3475A6"/>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1800">
              <a:solidFill>
                <a:srgbClr val="3475A6"/>
              </a:solidFill>
              <a:latin typeface="Montserrat"/>
              <a:ea typeface="Montserrat"/>
              <a:cs typeface="Montserrat"/>
              <a:sym typeface="Montserrat"/>
            </a:endParaRPr>
          </a:p>
        </p:txBody>
      </p:sp>
      <p:sp>
        <p:nvSpPr>
          <p:cNvPr id="79" name="Google Shape;79;p16"/>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80" name="Google Shape;80;p16"/>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81" name="Google Shape;81;p16"/>
          <p:cNvSpPr txBox="1"/>
          <p:nvPr/>
        </p:nvSpPr>
        <p:spPr>
          <a:xfrm>
            <a:off x="921218" y="1645530"/>
            <a:ext cx="7650000" cy="2573100"/>
          </a:xfrm>
          <a:prstGeom prst="rect">
            <a:avLst/>
          </a:prstGeom>
          <a:noFill/>
          <a:ln>
            <a:noFill/>
          </a:ln>
        </p:spPr>
        <p:txBody>
          <a:bodyPr anchorCtr="0" anchor="t" bIns="82275" lIns="82275" spcFirstLastPara="1" rIns="82275" wrap="square" tIns="82275">
            <a:noAutofit/>
          </a:bodyPr>
          <a:lstStyle/>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For all </a:t>
            </a:r>
            <a:r>
              <a:rPr b="1" lang="en-GB" sz="1500">
                <a:latin typeface="Montserrat"/>
                <a:ea typeface="Montserrat"/>
                <a:cs typeface="Montserrat"/>
                <a:sym typeface="Montserrat"/>
              </a:rPr>
              <a:t>non-academic questions</a:t>
            </a:r>
            <a:r>
              <a:rPr lang="en-GB" sz="1500">
                <a:latin typeface="Montserrat"/>
                <a:ea typeface="Montserrat"/>
                <a:cs typeface="Montserrat"/>
                <a:sym typeface="Montserrat"/>
              </a:rPr>
              <a:t>, please submit a query: </a:t>
            </a:r>
            <a:r>
              <a:rPr b="1" lang="en-GB" sz="1500" u="sng">
                <a:solidFill>
                  <a:schemeClr val="hlink"/>
                </a:solidFill>
                <a:latin typeface="Montserrat"/>
                <a:ea typeface="Montserrat"/>
                <a:cs typeface="Montserrat"/>
                <a:sym typeface="Montserrat"/>
                <a:hlinkClick r:id="rId4"/>
              </a:rPr>
              <a:t>www.hyperiondev.com/support</a:t>
            </a:r>
            <a:br>
              <a:rPr b="1" lang="en-GB" sz="1500">
                <a:latin typeface="Montserrat"/>
                <a:ea typeface="Montserrat"/>
                <a:cs typeface="Montserrat"/>
                <a:sym typeface="Montserrat"/>
              </a:rPr>
            </a:b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Report a </a:t>
            </a:r>
            <a:r>
              <a:rPr b="1" lang="en-GB" sz="1500">
                <a:latin typeface="Montserrat"/>
                <a:ea typeface="Montserrat"/>
                <a:cs typeface="Montserrat"/>
                <a:sym typeface="Montserrat"/>
              </a:rPr>
              <a:t>safeguarding</a:t>
            </a:r>
            <a:r>
              <a:rPr lang="en-GB" sz="1500">
                <a:latin typeface="Montserrat"/>
                <a:ea typeface="Montserrat"/>
                <a:cs typeface="Montserrat"/>
                <a:sym typeface="Montserrat"/>
              </a:rPr>
              <a:t> incident: </a:t>
            </a:r>
            <a:r>
              <a:rPr b="1" lang="en-GB" sz="1500" u="sng">
                <a:solidFill>
                  <a:schemeClr val="hlink"/>
                </a:solidFill>
                <a:latin typeface="Montserrat"/>
                <a:ea typeface="Montserrat"/>
                <a:cs typeface="Montserrat"/>
                <a:sym typeface="Montserrat"/>
                <a:hlinkClick r:id="rId5"/>
              </a:rPr>
              <a:t>www.hyperiondev.com/safeguardreporting</a:t>
            </a:r>
            <a:br>
              <a:rPr b="1" lang="en-GB" sz="1500">
                <a:latin typeface="Montserrat"/>
                <a:ea typeface="Montserrat"/>
                <a:cs typeface="Montserrat"/>
                <a:sym typeface="Montserrat"/>
              </a:rPr>
            </a:b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We would love your </a:t>
            </a:r>
            <a:r>
              <a:rPr b="1" lang="en-GB" sz="1500">
                <a:latin typeface="Montserrat"/>
                <a:ea typeface="Montserrat"/>
                <a:cs typeface="Montserrat"/>
                <a:sym typeface="Montserrat"/>
              </a:rPr>
              <a:t>feedback</a:t>
            </a:r>
            <a:r>
              <a:rPr lang="en-GB" sz="1500">
                <a:latin typeface="Montserrat"/>
                <a:ea typeface="Montserrat"/>
                <a:cs typeface="Montserrat"/>
                <a:sym typeface="Montserrat"/>
              </a:rPr>
              <a:t> on lectures: </a:t>
            </a:r>
            <a:r>
              <a:rPr b="1" lang="en-GB" sz="1500" u="sng">
                <a:solidFill>
                  <a:schemeClr val="hlink"/>
                </a:solidFill>
                <a:latin typeface="Montserrat"/>
                <a:ea typeface="Montserrat"/>
                <a:cs typeface="Montserrat"/>
                <a:sym typeface="Montserrat"/>
                <a:hlinkClick r:id="rId6"/>
              </a:rPr>
              <a:t>Feedback on Lectures</a:t>
            </a:r>
            <a:endParaRPr b="1" i="0" sz="1300" u="none" cap="none" strike="noStrike">
              <a:solidFill>
                <a:schemeClr val="dk1"/>
              </a:solidFill>
              <a:latin typeface="Montserrat"/>
              <a:ea typeface="Montserrat"/>
              <a:cs typeface="Montserrat"/>
              <a:sym typeface="Montserrat"/>
            </a:endParaRPr>
          </a:p>
        </p:txBody>
      </p:sp>
      <p:cxnSp>
        <p:nvCxnSpPr>
          <p:cNvPr id="82" name="Google Shape;82;p16"/>
          <p:cNvCxnSpPr/>
          <p:nvPr/>
        </p:nvCxnSpPr>
        <p:spPr>
          <a:xfrm flipH="1" rot="10800000">
            <a:off x="682875" y="4757670"/>
            <a:ext cx="7599900" cy="10800"/>
          </a:xfrm>
          <a:prstGeom prst="straightConnector1">
            <a:avLst/>
          </a:prstGeom>
          <a:noFill/>
          <a:ln cap="flat" cmpd="sng" w="9525">
            <a:solidFill>
              <a:srgbClr val="CCCCCC"/>
            </a:solidFill>
            <a:prstDash val="solid"/>
            <a:round/>
            <a:headEnd len="sm" w="sm" type="none"/>
            <a:tailEnd len="sm" w="sm" type="none"/>
          </a:ln>
        </p:spPr>
      </p:cxnSp>
      <p:pic>
        <p:nvPicPr>
          <p:cNvPr id="83" name="Google Shape;83;p16"/>
          <p:cNvPicPr preferRelativeResize="0"/>
          <p:nvPr/>
        </p:nvPicPr>
        <p:blipFill rotWithShape="1">
          <a:blip r:embed="rId7">
            <a:alphaModFix/>
          </a:blip>
          <a:srcRect b="0" l="0" r="0" t="0"/>
          <a:stretch/>
        </p:blipFill>
        <p:spPr>
          <a:xfrm>
            <a:off x="8150567" y="4850933"/>
            <a:ext cx="890168" cy="17473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3"/>
          <p:cNvSpPr/>
          <p:nvPr/>
        </p:nvSpPr>
        <p:spPr>
          <a:xfrm rot="10800000">
            <a:off x="5" y="2840"/>
            <a:ext cx="3061500" cy="5137800"/>
          </a:xfrm>
          <a:prstGeom prst="rect">
            <a:avLst/>
          </a:prstGeom>
          <a:solidFill>
            <a:srgbClr val="103452"/>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103452"/>
              </a:solidFill>
              <a:latin typeface="Arial"/>
              <a:ea typeface="Arial"/>
              <a:cs typeface="Arial"/>
              <a:sym typeface="Arial"/>
            </a:endParaRPr>
          </a:p>
        </p:txBody>
      </p:sp>
      <p:sp>
        <p:nvSpPr>
          <p:cNvPr id="343" name="Google Shape;343;p43"/>
          <p:cNvSpPr txBox="1"/>
          <p:nvPr/>
        </p:nvSpPr>
        <p:spPr>
          <a:xfrm>
            <a:off x="229500" y="363365"/>
            <a:ext cx="2602500" cy="5307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1" lang="en-GB" sz="2000">
                <a:solidFill>
                  <a:schemeClr val="lt1"/>
                </a:solidFill>
                <a:latin typeface="Montserrat"/>
                <a:ea typeface="Montserrat"/>
                <a:cs typeface="Montserrat"/>
                <a:sym typeface="Montserrat"/>
              </a:rPr>
              <a:t>Worked Example</a:t>
            </a:r>
            <a:endParaRPr b="1" i="0" sz="1400" u="none" cap="none" strike="noStrike">
              <a:solidFill>
                <a:schemeClr val="lt1"/>
              </a:solidFill>
              <a:latin typeface="Montserrat"/>
              <a:ea typeface="Montserrat"/>
              <a:cs typeface="Montserrat"/>
              <a:sym typeface="Montserrat"/>
            </a:endParaRPr>
          </a:p>
        </p:txBody>
      </p:sp>
      <p:sp>
        <p:nvSpPr>
          <p:cNvPr id="344" name="Google Shape;344;p43"/>
          <p:cNvSpPr txBox="1"/>
          <p:nvPr/>
        </p:nvSpPr>
        <p:spPr>
          <a:xfrm>
            <a:off x="66450" y="1192278"/>
            <a:ext cx="2928600" cy="3454200"/>
          </a:xfrm>
          <a:prstGeom prst="rect">
            <a:avLst/>
          </a:prstGeom>
          <a:noFill/>
          <a:ln>
            <a:noFill/>
          </a:ln>
        </p:spPr>
        <p:txBody>
          <a:bodyPr anchorCtr="0" anchor="t" bIns="82275" lIns="82275" spcFirstLastPara="1" rIns="82275" wrap="square" tIns="82275">
            <a:noAutofit/>
          </a:bodyPr>
          <a:lstStyle/>
          <a:p>
            <a:pPr indent="0" lvl="0" marL="0" marR="0" rtl="0" algn="ctr">
              <a:lnSpc>
                <a:spcPct val="115000"/>
              </a:lnSpc>
              <a:spcBef>
                <a:spcPts val="0"/>
              </a:spcBef>
              <a:spcAft>
                <a:spcPts val="0"/>
              </a:spcAft>
              <a:buNone/>
            </a:pPr>
            <a:r>
              <a:rPr lang="en-GB" sz="1600">
                <a:solidFill>
                  <a:schemeClr val="lt1"/>
                </a:solidFill>
                <a:latin typeface="Montserrat"/>
                <a:ea typeface="Montserrat"/>
                <a:cs typeface="Montserrat"/>
                <a:sym typeface="Montserrat"/>
              </a:rPr>
              <a:t>Consider a simple memory cache to store recently accessed files from a disk.</a:t>
            </a:r>
            <a:endParaRPr sz="1600">
              <a:solidFill>
                <a:schemeClr val="lt1"/>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sz="1600">
              <a:solidFill>
                <a:schemeClr val="lt1"/>
              </a:solidFill>
              <a:latin typeface="Montserrat"/>
              <a:ea typeface="Montserrat"/>
              <a:cs typeface="Montserrat"/>
              <a:sym typeface="Montserrat"/>
            </a:endParaRPr>
          </a:p>
          <a:p>
            <a:pPr indent="0" lvl="0" marL="0" marR="0" rtl="0" algn="ctr">
              <a:lnSpc>
                <a:spcPct val="115000"/>
              </a:lnSpc>
              <a:spcBef>
                <a:spcPts val="0"/>
              </a:spcBef>
              <a:spcAft>
                <a:spcPts val="0"/>
              </a:spcAft>
              <a:buNone/>
            </a:pPr>
            <a:r>
              <a:rPr lang="en-GB" sz="1600">
                <a:solidFill>
                  <a:schemeClr val="lt1"/>
                </a:solidFill>
                <a:latin typeface="Montserrat"/>
                <a:ea typeface="Montserrat"/>
                <a:cs typeface="Montserrat"/>
                <a:sym typeface="Montserrat"/>
              </a:rPr>
              <a:t>How could we use a Hash Table to implement a memory cache that allows us to access a few recently accessed files faster and more efficiently?</a:t>
            </a:r>
            <a:endParaRPr sz="1100">
              <a:solidFill>
                <a:schemeClr val="lt1"/>
              </a:solidFill>
              <a:latin typeface="Montserrat"/>
              <a:ea typeface="Montserrat"/>
              <a:cs typeface="Montserrat"/>
              <a:sym typeface="Montserrat"/>
            </a:endParaRPr>
          </a:p>
        </p:txBody>
      </p:sp>
      <p:sp>
        <p:nvSpPr>
          <p:cNvPr id="345" name="Google Shape;345;p43"/>
          <p:cNvSpPr/>
          <p:nvPr/>
        </p:nvSpPr>
        <p:spPr>
          <a:xfrm rot="5400000">
            <a:off x="4434900" y="-4434900"/>
            <a:ext cx="2742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346" name="Google Shape;346;p43"/>
          <p:cNvCxnSpPr/>
          <p:nvPr/>
        </p:nvCxnSpPr>
        <p:spPr>
          <a:xfrm>
            <a:off x="1022996" y="832558"/>
            <a:ext cx="1015500" cy="0"/>
          </a:xfrm>
          <a:prstGeom prst="straightConnector1">
            <a:avLst/>
          </a:prstGeom>
          <a:noFill/>
          <a:ln cap="flat" cmpd="sng" w="19050">
            <a:solidFill>
              <a:srgbClr val="3475A6"/>
            </a:solidFill>
            <a:prstDash val="solid"/>
            <a:round/>
            <a:headEnd len="sm" w="sm" type="none"/>
            <a:tailEnd len="sm" w="sm" type="none"/>
          </a:ln>
        </p:spPr>
      </p:cxnSp>
      <p:pic>
        <p:nvPicPr>
          <p:cNvPr id="347" name="Google Shape;347;p43"/>
          <p:cNvPicPr preferRelativeResize="0"/>
          <p:nvPr/>
        </p:nvPicPr>
        <p:blipFill rotWithShape="1">
          <a:blip r:embed="rId3">
            <a:alphaModFix/>
          </a:blip>
          <a:srcRect b="0" l="0" r="0" t="0"/>
          <a:stretch/>
        </p:blipFill>
        <p:spPr>
          <a:xfrm>
            <a:off x="128992" y="4908133"/>
            <a:ext cx="890168" cy="174735"/>
          </a:xfrm>
          <a:prstGeom prst="rect">
            <a:avLst/>
          </a:prstGeom>
          <a:noFill/>
          <a:ln>
            <a:noFill/>
          </a:ln>
        </p:spPr>
      </p:pic>
      <p:sp>
        <p:nvSpPr>
          <p:cNvPr id="348" name="Google Shape;348;p43"/>
          <p:cNvSpPr txBox="1"/>
          <p:nvPr/>
        </p:nvSpPr>
        <p:spPr>
          <a:xfrm>
            <a:off x="3174700" y="363375"/>
            <a:ext cx="5857200" cy="4777500"/>
          </a:xfrm>
          <a:prstGeom prst="rect">
            <a:avLst/>
          </a:prstGeom>
          <a:noFill/>
          <a:ln>
            <a:noFill/>
          </a:ln>
        </p:spPr>
        <p:txBody>
          <a:bodyPr anchorCtr="0" anchor="t" bIns="91425" lIns="91425" spcFirstLastPara="1" rIns="91425" wrap="square" tIns="91425">
            <a:noAutofit/>
          </a:bodyPr>
          <a:lstStyle/>
          <a:p>
            <a:pPr indent="0" lvl="0" marL="89999" rtl="0" algn="l">
              <a:spcBef>
                <a:spcPts val="0"/>
              </a:spcBef>
              <a:spcAft>
                <a:spcPts val="0"/>
              </a:spcAft>
              <a:buNone/>
            </a:pPr>
            <a:r>
              <a:rPr lang="en-GB" sz="1600">
                <a:solidFill>
                  <a:schemeClr val="dk2"/>
                </a:solidFill>
                <a:latin typeface="Montserrat"/>
                <a:ea typeface="Montserrat"/>
                <a:cs typeface="Montserrat"/>
                <a:sym typeface="Montserrat"/>
              </a:rPr>
              <a:t>4.    </a:t>
            </a:r>
            <a:r>
              <a:rPr lang="en-GB" sz="1600">
                <a:solidFill>
                  <a:schemeClr val="dk2"/>
                </a:solidFill>
                <a:latin typeface="Montserrat"/>
                <a:ea typeface="Montserrat"/>
                <a:cs typeface="Montserrat"/>
                <a:sym typeface="Montserrat"/>
              </a:rPr>
              <a:t>Implement a memory cache using a Hash Table.</a:t>
            </a:r>
            <a:endParaRPr sz="1600">
              <a:solidFill>
                <a:schemeClr val="dk2"/>
              </a:solidFill>
              <a:latin typeface="Montserrat"/>
              <a:ea typeface="Montserrat"/>
              <a:cs typeface="Montserrat"/>
              <a:sym typeface="Montserrat"/>
            </a:endParaRPr>
          </a:p>
          <a:p>
            <a:pPr indent="0" lvl="0" marL="450000" rtl="0" algn="l">
              <a:spcBef>
                <a:spcPts val="1000"/>
              </a:spcBef>
              <a:spcAft>
                <a:spcPts val="0"/>
              </a:spcAft>
              <a:buNone/>
            </a:pPr>
            <a:r>
              <a:rPr lang="en-GB" sz="1600">
                <a:solidFill>
                  <a:srgbClr val="3475A6"/>
                </a:solidFill>
                <a:latin typeface="Montserrat"/>
                <a:ea typeface="Montserrat"/>
                <a:cs typeface="Montserrat"/>
                <a:sym typeface="Montserrat"/>
              </a:rPr>
              <a:t>An example of how this can be implemented can be found in the source code for this lecture.</a:t>
            </a:r>
            <a:endParaRPr sz="1600">
              <a:solidFill>
                <a:srgbClr val="3475A6"/>
              </a:solidFill>
              <a:latin typeface="Montserrat"/>
              <a:ea typeface="Montserrat"/>
              <a:cs typeface="Montserrat"/>
              <a:sym typeface="Montserrat"/>
            </a:endParaRPr>
          </a:p>
          <a:p>
            <a:pPr indent="0" lvl="0" marL="0" rtl="0" algn="l">
              <a:spcBef>
                <a:spcPts val="100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2"/>
              </a:solidFill>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44"/>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354" name="Google Shape;354;p44"/>
          <p:cNvSpPr txBox="1"/>
          <p:nvPr/>
        </p:nvSpPr>
        <p:spPr>
          <a:xfrm>
            <a:off x="839925" y="446475"/>
            <a:ext cx="3714300" cy="4629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1" lang="en-GB" sz="2700">
                <a:solidFill>
                  <a:srgbClr val="3475A6"/>
                </a:solidFill>
                <a:latin typeface="Montserrat"/>
                <a:ea typeface="Montserrat"/>
                <a:cs typeface="Montserrat"/>
                <a:sym typeface="Montserrat"/>
              </a:rPr>
              <a:t>Summary</a:t>
            </a:r>
            <a:endParaRPr b="1" i="0" sz="2100" u="none" cap="none" strike="noStrike">
              <a:solidFill>
                <a:srgbClr val="BC922D"/>
              </a:solidFill>
              <a:latin typeface="Montserrat"/>
              <a:ea typeface="Montserrat"/>
              <a:cs typeface="Montserrat"/>
              <a:sym typeface="Montserrat"/>
            </a:endParaRPr>
          </a:p>
        </p:txBody>
      </p:sp>
      <p:sp>
        <p:nvSpPr>
          <p:cNvPr id="355" name="Google Shape;355;p44"/>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356" name="Google Shape;356;p44"/>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357" name="Google Shape;357;p44"/>
          <p:cNvSpPr txBox="1"/>
          <p:nvPr/>
        </p:nvSpPr>
        <p:spPr>
          <a:xfrm>
            <a:off x="966675" y="1140875"/>
            <a:ext cx="7130100" cy="32526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Font typeface="Arial"/>
              <a:buNone/>
            </a:pPr>
            <a:r>
              <a:rPr lang="en-GB" sz="1600">
                <a:solidFill>
                  <a:srgbClr val="BC922D"/>
                </a:solidFill>
                <a:latin typeface="Montserrat SemiBold"/>
                <a:ea typeface="Montserrat SemiBold"/>
                <a:cs typeface="Montserrat SemiBold"/>
                <a:sym typeface="Montserrat SemiBold"/>
              </a:rPr>
              <a:t>Hash Tables</a:t>
            </a:r>
            <a:endParaRPr sz="1300">
              <a:latin typeface="Montserrat"/>
              <a:ea typeface="Montserrat"/>
              <a:cs typeface="Montserrat"/>
              <a:sym typeface="Montserrat"/>
            </a:endParaRPr>
          </a:p>
          <a:p>
            <a:pPr indent="-243499" lvl="0" marL="540000" marR="0" rtl="0" algn="l">
              <a:lnSpc>
                <a:spcPct val="115000"/>
              </a:lnSpc>
              <a:spcBef>
                <a:spcPts val="0"/>
              </a:spcBef>
              <a:spcAft>
                <a:spcPts val="0"/>
              </a:spcAft>
              <a:buSzPts val="1000"/>
              <a:buFont typeface="Montserrat"/>
              <a:buChar char="★"/>
            </a:pPr>
            <a:r>
              <a:rPr lang="en-GB">
                <a:solidFill>
                  <a:schemeClr val="dk1"/>
                </a:solidFill>
                <a:latin typeface="Montserrat"/>
                <a:ea typeface="Montserrat"/>
                <a:cs typeface="Montserrat"/>
                <a:sym typeface="Montserrat"/>
              </a:rPr>
              <a:t>Data structure which stores key-value pairs efficiently using a hash function to determine the index of an array where the pair will be stored</a:t>
            </a:r>
            <a:endParaRPr>
              <a:solidFill>
                <a:schemeClr val="dk1"/>
              </a:solidFill>
              <a:latin typeface="Montserrat"/>
              <a:ea typeface="Montserrat"/>
              <a:cs typeface="Montserrat"/>
              <a:sym typeface="Montserrat"/>
            </a:endParaRPr>
          </a:p>
          <a:p>
            <a:pPr indent="-243499" lvl="0" marL="540000" marR="0" rtl="0" algn="l">
              <a:lnSpc>
                <a:spcPct val="115000"/>
              </a:lnSpc>
              <a:spcBef>
                <a:spcPts val="1000"/>
              </a:spcBef>
              <a:spcAft>
                <a:spcPts val="0"/>
              </a:spcAft>
              <a:buClr>
                <a:schemeClr val="dk1"/>
              </a:buClr>
              <a:buSzPts val="1000"/>
              <a:buFont typeface="Montserrat"/>
              <a:buChar char="★"/>
            </a:pPr>
            <a:r>
              <a:rPr lang="en-GB">
                <a:solidFill>
                  <a:schemeClr val="dk1"/>
                </a:solidFill>
                <a:latin typeface="Montserrat"/>
                <a:ea typeface="Montserrat"/>
                <a:cs typeface="Montserrat"/>
                <a:sym typeface="Montserrat"/>
              </a:rPr>
              <a:t>Hash functions have to be deterministic and simple to compute</a:t>
            </a:r>
            <a:endParaRPr>
              <a:solidFill>
                <a:schemeClr val="dk1"/>
              </a:solidFill>
              <a:latin typeface="Montserrat"/>
              <a:ea typeface="Montserrat"/>
              <a:cs typeface="Montserrat"/>
              <a:sym typeface="Montserrat"/>
            </a:endParaRPr>
          </a:p>
          <a:p>
            <a:pPr indent="0" lvl="0" marL="0" rtl="0" algn="l">
              <a:spcBef>
                <a:spcPts val="1000"/>
              </a:spcBef>
              <a:spcAft>
                <a:spcPts val="0"/>
              </a:spcAft>
              <a:buClr>
                <a:schemeClr val="dk1"/>
              </a:buClr>
              <a:buFont typeface="Arial"/>
              <a:buNone/>
            </a:pPr>
            <a:r>
              <a:rPr lang="en-GB" sz="1600">
                <a:solidFill>
                  <a:srgbClr val="BC922D"/>
                </a:solidFill>
                <a:latin typeface="Montserrat SemiBold"/>
                <a:ea typeface="Montserrat SemiBold"/>
                <a:cs typeface="Montserrat SemiBold"/>
                <a:sym typeface="Montserrat SemiBold"/>
              </a:rPr>
              <a:t>Hash Collisions</a:t>
            </a:r>
            <a:endParaRPr sz="1300">
              <a:solidFill>
                <a:schemeClr val="dk1"/>
              </a:solidFill>
              <a:latin typeface="Montserrat"/>
              <a:ea typeface="Montserrat"/>
              <a:cs typeface="Montserrat"/>
              <a:sym typeface="Montserrat"/>
            </a:endParaRPr>
          </a:p>
          <a:p>
            <a:pPr indent="-243499" lvl="0" marL="540000" rtl="0" algn="l">
              <a:lnSpc>
                <a:spcPct val="115000"/>
              </a:lnSpc>
              <a:spcBef>
                <a:spcPts val="0"/>
              </a:spcBef>
              <a:spcAft>
                <a:spcPts val="0"/>
              </a:spcAft>
              <a:buClr>
                <a:schemeClr val="dk1"/>
              </a:buClr>
              <a:buSzPts val="1000"/>
              <a:buFont typeface="Montserrat"/>
              <a:buChar char="★"/>
            </a:pPr>
            <a:r>
              <a:rPr lang="en-GB">
                <a:solidFill>
                  <a:schemeClr val="dk1"/>
                </a:solidFill>
                <a:latin typeface="Montserrat"/>
                <a:ea typeface="Montserrat"/>
                <a:cs typeface="Montserrat"/>
                <a:sym typeface="Montserrat"/>
              </a:rPr>
              <a:t>When the hash function maps a pair to an element where a pair has already been stored, this is known as a hash collision</a:t>
            </a:r>
            <a:endParaRPr>
              <a:solidFill>
                <a:schemeClr val="dk1"/>
              </a:solidFill>
              <a:latin typeface="Montserrat"/>
              <a:ea typeface="Montserrat"/>
              <a:cs typeface="Montserrat"/>
              <a:sym typeface="Montserrat"/>
            </a:endParaRPr>
          </a:p>
          <a:p>
            <a:pPr indent="-243499" lvl="0" marL="540000" rtl="0" algn="l">
              <a:lnSpc>
                <a:spcPct val="115000"/>
              </a:lnSpc>
              <a:spcBef>
                <a:spcPts val="1000"/>
              </a:spcBef>
              <a:spcAft>
                <a:spcPts val="0"/>
              </a:spcAft>
              <a:buClr>
                <a:schemeClr val="dk1"/>
              </a:buClr>
              <a:buSzPts val="1000"/>
              <a:buFont typeface="Montserrat"/>
              <a:buChar char="★"/>
            </a:pPr>
            <a:r>
              <a:rPr lang="en-GB">
                <a:solidFill>
                  <a:schemeClr val="dk1"/>
                </a:solidFill>
                <a:latin typeface="Montserrat"/>
                <a:ea typeface="Montserrat"/>
                <a:cs typeface="Montserrat"/>
                <a:sym typeface="Montserrat"/>
              </a:rPr>
              <a:t>Hash collisions can be handled using linear probing or chaining</a:t>
            </a:r>
            <a:endParaRPr b="1">
              <a:solidFill>
                <a:schemeClr val="dk1"/>
              </a:solidFill>
              <a:latin typeface="Montserrat"/>
              <a:ea typeface="Montserrat"/>
              <a:cs typeface="Montserrat"/>
              <a:sym typeface="Montserrat"/>
            </a:endParaRPr>
          </a:p>
          <a:p>
            <a:pPr indent="0" lvl="0" marL="0" rtl="0" algn="l">
              <a:spcBef>
                <a:spcPts val="1000"/>
              </a:spcBef>
              <a:spcAft>
                <a:spcPts val="0"/>
              </a:spcAft>
              <a:buNone/>
            </a:pPr>
            <a:r>
              <a:rPr lang="en-GB" sz="1600">
                <a:solidFill>
                  <a:srgbClr val="BC922D"/>
                </a:solidFill>
                <a:latin typeface="Montserrat SemiBold"/>
                <a:ea typeface="Montserrat SemiBold"/>
                <a:cs typeface="Montserrat SemiBold"/>
                <a:sym typeface="Montserrat SemiBold"/>
              </a:rPr>
              <a:t>Dictionaries</a:t>
            </a:r>
            <a:endParaRPr sz="1300">
              <a:solidFill>
                <a:schemeClr val="dk1"/>
              </a:solidFill>
              <a:latin typeface="Montserrat"/>
              <a:ea typeface="Montserrat"/>
              <a:cs typeface="Montserrat"/>
              <a:sym typeface="Montserrat"/>
            </a:endParaRPr>
          </a:p>
          <a:p>
            <a:pPr indent="-243499" lvl="0" marL="540000" rtl="0" algn="l">
              <a:lnSpc>
                <a:spcPct val="115000"/>
              </a:lnSpc>
              <a:spcBef>
                <a:spcPts val="0"/>
              </a:spcBef>
              <a:spcAft>
                <a:spcPts val="0"/>
              </a:spcAft>
              <a:buClr>
                <a:schemeClr val="dk1"/>
              </a:buClr>
              <a:buSzPts val="1000"/>
              <a:buFont typeface="Montserrat"/>
              <a:buChar char="★"/>
            </a:pPr>
            <a:r>
              <a:rPr lang="en-GB">
                <a:solidFill>
                  <a:schemeClr val="dk1"/>
                </a:solidFill>
                <a:latin typeface="Montserrat"/>
                <a:ea typeface="Montserrat"/>
                <a:cs typeface="Montserrat"/>
                <a:sym typeface="Montserrat"/>
              </a:rPr>
              <a:t>Dictionaries in Python are implemented using a hash table which makes use of the built-in hash function.</a:t>
            </a:r>
            <a:endParaRPr>
              <a:solidFill>
                <a:schemeClr val="dk1"/>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a:solidFill>
                <a:schemeClr val="dk1"/>
              </a:solidFill>
              <a:latin typeface="Montserrat"/>
              <a:ea typeface="Montserrat"/>
              <a:cs typeface="Montserrat"/>
              <a:sym typeface="Montserrat"/>
            </a:endParaRPr>
          </a:p>
          <a:p>
            <a:pPr indent="-266700" lvl="0" marL="540000" marR="0" rtl="0" algn="l">
              <a:lnSpc>
                <a:spcPct val="115000"/>
              </a:lnSpc>
              <a:spcBef>
                <a:spcPts val="1000"/>
              </a:spcBef>
              <a:spcAft>
                <a:spcPts val="0"/>
              </a:spcAft>
              <a:buNone/>
            </a:pPr>
            <a:r>
              <a:t/>
            </a:r>
            <a:endParaRPr b="1" i="0" sz="800" u="sng" cap="none" strike="noStrike">
              <a:solidFill>
                <a:srgbClr val="BC922D"/>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b="0" i="0" sz="800" u="none" cap="none" strike="noStrike">
              <a:solidFill>
                <a:schemeClr val="dk1"/>
              </a:solidFill>
              <a:latin typeface="Montserrat"/>
              <a:ea typeface="Montserrat"/>
              <a:cs typeface="Montserrat"/>
              <a:sym typeface="Montserrat"/>
            </a:endParaRPr>
          </a:p>
        </p:txBody>
      </p:sp>
      <p:cxnSp>
        <p:nvCxnSpPr>
          <p:cNvPr id="358" name="Google Shape;358;p44"/>
          <p:cNvCxnSpPr/>
          <p:nvPr/>
        </p:nvCxnSpPr>
        <p:spPr>
          <a:xfrm flipH="1" rot="10800000">
            <a:off x="682875" y="4757670"/>
            <a:ext cx="7599900" cy="10800"/>
          </a:xfrm>
          <a:prstGeom prst="straightConnector1">
            <a:avLst/>
          </a:prstGeom>
          <a:noFill/>
          <a:ln cap="flat" cmpd="sng" w="9525">
            <a:solidFill>
              <a:srgbClr val="CCCCCC"/>
            </a:solidFill>
            <a:prstDash val="solid"/>
            <a:round/>
            <a:headEnd len="sm" w="sm" type="none"/>
            <a:tailEnd len="sm" w="sm" type="none"/>
          </a:ln>
        </p:spPr>
      </p:cxnSp>
      <p:pic>
        <p:nvPicPr>
          <p:cNvPr id="359" name="Google Shape;359;p44"/>
          <p:cNvPicPr preferRelativeResize="0"/>
          <p:nvPr/>
        </p:nvPicPr>
        <p:blipFill rotWithShape="1">
          <a:blip r:embed="rId4">
            <a:alphaModFix/>
          </a:blip>
          <a:srcRect b="0" l="0" r="0" t="0"/>
          <a:stretch/>
        </p:blipFill>
        <p:spPr>
          <a:xfrm>
            <a:off x="8150567" y="4927133"/>
            <a:ext cx="890168" cy="17473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pic>
        <p:nvPicPr>
          <p:cNvPr id="364" name="Google Shape;364;p45"/>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365" name="Google Shape;365;p45"/>
          <p:cNvSpPr txBox="1"/>
          <p:nvPr/>
        </p:nvSpPr>
        <p:spPr>
          <a:xfrm>
            <a:off x="2751713" y="717450"/>
            <a:ext cx="3714300" cy="4629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1" lang="en-GB" sz="2700">
                <a:solidFill>
                  <a:srgbClr val="3475A6"/>
                </a:solidFill>
                <a:latin typeface="Montserrat"/>
                <a:ea typeface="Montserrat"/>
                <a:cs typeface="Montserrat"/>
                <a:sym typeface="Montserrat"/>
              </a:rPr>
              <a:t>Further Learning</a:t>
            </a:r>
            <a:endParaRPr b="1" i="0" sz="2100" u="none" cap="none" strike="noStrike">
              <a:solidFill>
                <a:srgbClr val="BC922D"/>
              </a:solidFill>
              <a:latin typeface="Montserrat"/>
              <a:ea typeface="Montserrat"/>
              <a:cs typeface="Montserrat"/>
              <a:sym typeface="Montserrat"/>
            </a:endParaRPr>
          </a:p>
        </p:txBody>
      </p:sp>
      <p:sp>
        <p:nvSpPr>
          <p:cNvPr id="366" name="Google Shape;366;p45"/>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367" name="Google Shape;367;p45"/>
          <p:cNvCxnSpPr/>
          <p:nvPr/>
        </p:nvCxnSpPr>
        <p:spPr>
          <a:xfrm flipH="1" rot="10800000">
            <a:off x="791034" y="1354333"/>
            <a:ext cx="7383600" cy="32400"/>
          </a:xfrm>
          <a:prstGeom prst="straightConnector1">
            <a:avLst/>
          </a:prstGeom>
          <a:noFill/>
          <a:ln cap="flat" cmpd="sng" w="19050">
            <a:solidFill>
              <a:srgbClr val="3475A6"/>
            </a:solidFill>
            <a:prstDash val="solid"/>
            <a:round/>
            <a:headEnd len="sm" w="sm" type="none"/>
            <a:tailEnd len="sm" w="sm" type="none"/>
          </a:ln>
        </p:spPr>
      </p:cxnSp>
      <p:sp>
        <p:nvSpPr>
          <p:cNvPr id="368" name="Google Shape;368;p45"/>
          <p:cNvSpPr txBox="1"/>
          <p:nvPr/>
        </p:nvSpPr>
        <p:spPr>
          <a:xfrm>
            <a:off x="1481975" y="1739312"/>
            <a:ext cx="6253800" cy="2459400"/>
          </a:xfrm>
          <a:prstGeom prst="rect">
            <a:avLst/>
          </a:prstGeom>
          <a:noFill/>
          <a:ln>
            <a:noFill/>
          </a:ln>
        </p:spPr>
        <p:txBody>
          <a:bodyPr anchorCtr="0" anchor="t" bIns="82275" lIns="82275" spcFirstLastPara="1" rIns="82275" wrap="square" tIns="82275">
            <a:noAutofit/>
          </a:bodyPr>
          <a:lstStyle/>
          <a:p>
            <a:pPr indent="-317500" lvl="0" marL="457200" rtl="0" algn="l">
              <a:lnSpc>
                <a:spcPct val="115000"/>
              </a:lnSpc>
              <a:spcBef>
                <a:spcPts val="0"/>
              </a:spcBef>
              <a:spcAft>
                <a:spcPts val="0"/>
              </a:spcAft>
              <a:buClr>
                <a:schemeClr val="dk1"/>
              </a:buClr>
              <a:buSzPts val="1400"/>
              <a:buFont typeface="Montserrat"/>
              <a:buChar char="●"/>
            </a:pPr>
            <a:r>
              <a:rPr lang="en-GB" u="sng">
                <a:solidFill>
                  <a:schemeClr val="hlink"/>
                </a:solidFill>
                <a:latin typeface="Montserrat"/>
                <a:ea typeface="Montserrat"/>
                <a:cs typeface="Montserrat"/>
                <a:sym typeface="Montserrat"/>
                <a:hlinkClick r:id="rId4"/>
              </a:rPr>
              <a:t>Hash Tables</a:t>
            </a:r>
            <a:r>
              <a:rPr lang="en-GB">
                <a:solidFill>
                  <a:schemeClr val="dk1"/>
                </a:solidFill>
                <a:latin typeface="Montserrat"/>
                <a:ea typeface="Montserrat"/>
                <a:cs typeface="Montserrat"/>
                <a:sym typeface="Montserrat"/>
              </a:rPr>
              <a:t> - Section in the textbook “Algorithms” by Robert Sedgewick and Kevin Wayne</a:t>
            </a:r>
            <a:endParaRPr>
              <a:solidFill>
                <a:schemeClr val="dk1"/>
              </a:solidFill>
              <a:latin typeface="Montserrat"/>
              <a:ea typeface="Montserrat"/>
              <a:cs typeface="Montserrat"/>
              <a:sym typeface="Montserrat"/>
            </a:endParaRPr>
          </a:p>
          <a:p>
            <a:pPr indent="-317500" lvl="0" marL="457200" rtl="0" algn="l">
              <a:lnSpc>
                <a:spcPct val="115000"/>
              </a:lnSpc>
              <a:spcBef>
                <a:spcPts val="1000"/>
              </a:spcBef>
              <a:spcAft>
                <a:spcPts val="0"/>
              </a:spcAft>
              <a:buClr>
                <a:schemeClr val="dk1"/>
              </a:buClr>
              <a:buSzPts val="1400"/>
              <a:buFont typeface="Montserrat"/>
              <a:buChar char="●"/>
            </a:pPr>
            <a:r>
              <a:rPr lang="en-GB" u="sng">
                <a:solidFill>
                  <a:schemeClr val="hlink"/>
                </a:solidFill>
                <a:latin typeface="Montserrat"/>
                <a:ea typeface="Montserrat"/>
                <a:cs typeface="Montserrat"/>
                <a:sym typeface="Montserrat"/>
                <a:hlinkClick r:id="rId5"/>
              </a:rPr>
              <a:t>Introduction to Hash Tables </a:t>
            </a:r>
            <a:r>
              <a:rPr lang="en-GB">
                <a:solidFill>
                  <a:schemeClr val="dk1"/>
                </a:solidFill>
                <a:latin typeface="Montserrat"/>
                <a:ea typeface="Montserrat"/>
                <a:cs typeface="Montserrat"/>
                <a:sym typeface="Montserrat"/>
              </a:rPr>
              <a:t>- Specifically for DS students </a:t>
            </a:r>
            <a:endParaRPr>
              <a:solidFill>
                <a:schemeClr val="dk1"/>
              </a:solidFill>
              <a:latin typeface="Montserrat"/>
              <a:ea typeface="Montserrat"/>
              <a:cs typeface="Montserrat"/>
              <a:sym typeface="Montserrat"/>
            </a:endParaRPr>
          </a:p>
          <a:p>
            <a:pPr indent="-317500" lvl="0" marL="457200" rtl="0" algn="l">
              <a:lnSpc>
                <a:spcPct val="115000"/>
              </a:lnSpc>
              <a:spcBef>
                <a:spcPts val="1000"/>
              </a:spcBef>
              <a:spcAft>
                <a:spcPts val="0"/>
              </a:spcAft>
              <a:buClr>
                <a:schemeClr val="dk1"/>
              </a:buClr>
              <a:buSzPts val="1400"/>
              <a:buFont typeface="Montserrat"/>
              <a:buChar char="●"/>
            </a:pPr>
            <a:r>
              <a:rPr lang="en-GB" u="sng">
                <a:solidFill>
                  <a:schemeClr val="hlink"/>
                </a:solidFill>
                <a:latin typeface="Montserrat"/>
                <a:ea typeface="Montserrat"/>
                <a:cs typeface="Montserrat"/>
                <a:sym typeface="Montserrat"/>
                <a:hlinkClick r:id="rId6"/>
              </a:rPr>
              <a:t>Comprehensive overview of Hash Tables</a:t>
            </a:r>
            <a:r>
              <a:rPr lang="en-GB">
                <a:solidFill>
                  <a:schemeClr val="dk1"/>
                </a:solidFill>
                <a:latin typeface="Montserrat"/>
                <a:ea typeface="Montserrat"/>
                <a:cs typeface="Montserrat"/>
                <a:sym typeface="Montserrat"/>
              </a:rPr>
              <a:t> - Goes over all the topics covered as well as providing links to find out more </a:t>
            </a:r>
            <a:endParaRPr>
              <a:solidFill>
                <a:schemeClr val="dk1"/>
              </a:solidFill>
              <a:latin typeface="Montserrat"/>
              <a:ea typeface="Montserrat"/>
              <a:cs typeface="Montserrat"/>
              <a:sym typeface="Montserrat"/>
            </a:endParaRPr>
          </a:p>
          <a:p>
            <a:pPr indent="-317500" lvl="0" marL="457200" rtl="0" algn="l">
              <a:lnSpc>
                <a:spcPct val="115000"/>
              </a:lnSpc>
              <a:spcBef>
                <a:spcPts val="1000"/>
              </a:spcBef>
              <a:spcAft>
                <a:spcPts val="0"/>
              </a:spcAft>
              <a:buClr>
                <a:schemeClr val="dk1"/>
              </a:buClr>
              <a:buSzPts val="1400"/>
              <a:buFont typeface="Montserrat"/>
              <a:buChar char="●"/>
            </a:pPr>
            <a:r>
              <a:rPr lang="en-GB" u="sng">
                <a:solidFill>
                  <a:schemeClr val="hlink"/>
                </a:solidFill>
                <a:latin typeface="Montserrat"/>
                <a:ea typeface="Montserrat"/>
                <a:cs typeface="Montserrat"/>
                <a:sym typeface="Montserrat"/>
                <a:hlinkClick r:id="rId7"/>
              </a:rPr>
              <a:t>Hash Tables in Python</a:t>
            </a:r>
            <a:r>
              <a:rPr lang="en-GB">
                <a:solidFill>
                  <a:schemeClr val="dk1"/>
                </a:solidFill>
                <a:latin typeface="Montserrat"/>
                <a:ea typeface="Montserrat"/>
                <a:cs typeface="Montserrat"/>
                <a:sym typeface="Montserrat"/>
              </a:rPr>
              <a:t> - Theory and Implementation of Hash Table in Python</a:t>
            </a:r>
            <a:endParaRPr>
              <a:solidFill>
                <a:schemeClr val="dk1"/>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a:solidFill>
                <a:schemeClr val="dk1"/>
              </a:solidFill>
              <a:latin typeface="Montserrat"/>
              <a:ea typeface="Montserrat"/>
              <a:cs typeface="Montserrat"/>
              <a:sym typeface="Montserrat"/>
            </a:endParaRPr>
          </a:p>
          <a:p>
            <a:pPr indent="0" lvl="0" marL="0" marR="0" rtl="0" algn="l">
              <a:lnSpc>
                <a:spcPct val="115000"/>
              </a:lnSpc>
              <a:spcBef>
                <a:spcPts val="1000"/>
              </a:spcBef>
              <a:spcAft>
                <a:spcPts val="0"/>
              </a:spcAft>
              <a:buNone/>
            </a:pPr>
            <a:r>
              <a:t/>
            </a:r>
            <a:endParaRPr b="1" i="0" sz="800" u="sng" cap="none" strike="noStrike">
              <a:solidFill>
                <a:srgbClr val="BC922D"/>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b="0" i="0" sz="800" u="none" cap="none" strike="noStrike">
              <a:solidFill>
                <a:schemeClr val="dk1"/>
              </a:solidFill>
              <a:latin typeface="Montserrat"/>
              <a:ea typeface="Montserrat"/>
              <a:cs typeface="Montserrat"/>
              <a:sym typeface="Montserrat"/>
            </a:endParaRPr>
          </a:p>
        </p:txBody>
      </p:sp>
      <p:cxnSp>
        <p:nvCxnSpPr>
          <p:cNvPr id="369" name="Google Shape;369;p45"/>
          <p:cNvCxnSpPr/>
          <p:nvPr/>
        </p:nvCxnSpPr>
        <p:spPr>
          <a:xfrm flipH="1" rot="10800000">
            <a:off x="682875" y="4757670"/>
            <a:ext cx="7599900" cy="10800"/>
          </a:xfrm>
          <a:prstGeom prst="straightConnector1">
            <a:avLst/>
          </a:prstGeom>
          <a:noFill/>
          <a:ln cap="flat" cmpd="sng" w="9525">
            <a:solidFill>
              <a:srgbClr val="CCCCCC"/>
            </a:solidFill>
            <a:prstDash val="solid"/>
            <a:round/>
            <a:headEnd len="sm" w="sm" type="none"/>
            <a:tailEnd len="sm" w="sm" type="none"/>
          </a:ln>
        </p:spPr>
      </p:cxnSp>
      <p:pic>
        <p:nvPicPr>
          <p:cNvPr id="370" name="Google Shape;370;p45"/>
          <p:cNvPicPr preferRelativeResize="0"/>
          <p:nvPr/>
        </p:nvPicPr>
        <p:blipFill rotWithShape="1">
          <a:blip r:embed="rId8">
            <a:alphaModFix/>
          </a:blip>
          <a:srcRect b="0" l="0" r="0" t="0"/>
          <a:stretch/>
        </p:blipFill>
        <p:spPr>
          <a:xfrm>
            <a:off x="8150567" y="4927133"/>
            <a:ext cx="890168" cy="17473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4" name="Shape 374"/>
        <p:cNvGrpSpPr/>
        <p:nvPr/>
      </p:nvGrpSpPr>
      <p:grpSpPr>
        <a:xfrm>
          <a:off x="0" y="0"/>
          <a:ext cx="0" cy="0"/>
          <a:chOff x="0" y="0"/>
          <a:chExt cx="0" cy="0"/>
        </a:xfrm>
      </p:grpSpPr>
      <p:pic>
        <p:nvPicPr>
          <p:cNvPr id="375" name="Google Shape;375;p46"/>
          <p:cNvPicPr preferRelativeResize="0"/>
          <p:nvPr/>
        </p:nvPicPr>
        <p:blipFill>
          <a:blip r:embed="rId4">
            <a:alphaModFix/>
          </a:blip>
          <a:stretch>
            <a:fillRect/>
          </a:stretch>
        </p:blipFill>
        <p:spPr>
          <a:xfrm>
            <a:off x="0" y="0"/>
            <a:ext cx="9144000" cy="5143516"/>
          </a:xfrm>
          <a:prstGeom prst="rect">
            <a:avLst/>
          </a:prstGeom>
          <a:noFill/>
          <a:ln>
            <a:noFill/>
          </a:ln>
        </p:spPr>
      </p:pic>
      <p:sp>
        <p:nvSpPr>
          <p:cNvPr id="376" name="Google Shape;376;p46"/>
          <p:cNvSpPr txBox="1"/>
          <p:nvPr/>
        </p:nvSpPr>
        <p:spPr>
          <a:xfrm>
            <a:off x="486750" y="771650"/>
            <a:ext cx="8170500" cy="158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3000">
                <a:solidFill>
                  <a:srgbClr val="FFFFFF"/>
                </a:solidFill>
                <a:latin typeface="Montserrat"/>
                <a:ea typeface="Montserrat"/>
                <a:cs typeface="Montserrat"/>
                <a:sym typeface="Montserrat"/>
              </a:rPr>
              <a:t>What is a common method to resolve hash collisions</a:t>
            </a:r>
            <a:r>
              <a:rPr b="1" lang="en-GB" sz="3000">
                <a:solidFill>
                  <a:srgbClr val="FFFFFF"/>
                </a:solidFill>
                <a:latin typeface="Montserrat"/>
                <a:ea typeface="Montserrat"/>
                <a:cs typeface="Montserrat"/>
                <a:sym typeface="Montserrat"/>
              </a:rPr>
              <a:t>?</a:t>
            </a:r>
            <a:endParaRPr b="1" sz="3000">
              <a:solidFill>
                <a:srgbClr val="FFFFFF"/>
              </a:solidFill>
              <a:latin typeface="Montserrat"/>
              <a:ea typeface="Montserrat"/>
              <a:cs typeface="Montserrat"/>
              <a:sym typeface="Montserrat"/>
            </a:endParaRPr>
          </a:p>
        </p:txBody>
      </p:sp>
      <p:sp>
        <p:nvSpPr>
          <p:cNvPr id="377" name="Google Shape;377;p46"/>
          <p:cNvSpPr txBox="1"/>
          <p:nvPr/>
        </p:nvSpPr>
        <p:spPr>
          <a:xfrm>
            <a:off x="1309350" y="2240050"/>
            <a:ext cx="6306600" cy="2055300"/>
          </a:xfrm>
          <a:prstGeom prst="rect">
            <a:avLst/>
          </a:prstGeom>
          <a:noFill/>
          <a:ln>
            <a:noFill/>
          </a:ln>
        </p:spPr>
        <p:txBody>
          <a:bodyPr anchorCtr="0" anchor="t" bIns="91425" lIns="91425" spcFirstLastPara="1" rIns="91425" wrap="square" tIns="91425">
            <a:noAutofit/>
          </a:bodyPr>
          <a:lstStyle/>
          <a:p>
            <a:pPr indent="-349250" lvl="0" marL="1371600" rtl="0" algn="l">
              <a:lnSpc>
                <a:spcPct val="115000"/>
              </a:lnSpc>
              <a:spcBef>
                <a:spcPts val="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Linear probing.</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Increasing the hash table size.</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Encrypting the hash codes.</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100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Sorting the buckets.</a:t>
            </a:r>
            <a:endParaRPr sz="1900">
              <a:solidFill>
                <a:schemeClr val="lt1"/>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1" name="Shape 381"/>
        <p:cNvGrpSpPr/>
        <p:nvPr/>
      </p:nvGrpSpPr>
      <p:grpSpPr>
        <a:xfrm>
          <a:off x="0" y="0"/>
          <a:ext cx="0" cy="0"/>
          <a:chOff x="0" y="0"/>
          <a:chExt cx="0" cy="0"/>
        </a:xfrm>
      </p:grpSpPr>
      <p:pic>
        <p:nvPicPr>
          <p:cNvPr id="382" name="Google Shape;382;p47"/>
          <p:cNvPicPr preferRelativeResize="0"/>
          <p:nvPr/>
        </p:nvPicPr>
        <p:blipFill>
          <a:blip r:embed="rId4">
            <a:alphaModFix/>
          </a:blip>
          <a:stretch>
            <a:fillRect/>
          </a:stretch>
        </p:blipFill>
        <p:spPr>
          <a:xfrm>
            <a:off x="0" y="0"/>
            <a:ext cx="9144000" cy="5143516"/>
          </a:xfrm>
          <a:prstGeom prst="rect">
            <a:avLst/>
          </a:prstGeom>
          <a:noFill/>
          <a:ln>
            <a:noFill/>
          </a:ln>
        </p:spPr>
      </p:pic>
      <p:sp>
        <p:nvSpPr>
          <p:cNvPr id="383" name="Google Shape;383;p47"/>
          <p:cNvSpPr txBox="1"/>
          <p:nvPr/>
        </p:nvSpPr>
        <p:spPr>
          <a:xfrm>
            <a:off x="486750" y="827800"/>
            <a:ext cx="8170500" cy="158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3000">
                <a:solidFill>
                  <a:srgbClr val="FFFFFF"/>
                </a:solidFill>
                <a:latin typeface="Montserrat"/>
                <a:ea typeface="Montserrat"/>
                <a:cs typeface="Montserrat"/>
                <a:sym typeface="Montserrat"/>
              </a:rPr>
              <a:t>When would a custom hash table implementation be preferred over a Python dictionary</a:t>
            </a:r>
            <a:r>
              <a:rPr b="1" lang="en-GB" sz="3000">
                <a:solidFill>
                  <a:srgbClr val="FFFFFF"/>
                </a:solidFill>
                <a:latin typeface="Montserrat"/>
                <a:ea typeface="Montserrat"/>
                <a:cs typeface="Montserrat"/>
                <a:sym typeface="Montserrat"/>
              </a:rPr>
              <a:t>?</a:t>
            </a:r>
            <a:endParaRPr b="1" sz="3000">
              <a:solidFill>
                <a:srgbClr val="FFFFFF"/>
              </a:solidFill>
              <a:latin typeface="Montserrat"/>
              <a:ea typeface="Montserrat"/>
              <a:cs typeface="Montserrat"/>
              <a:sym typeface="Montserrat"/>
            </a:endParaRPr>
          </a:p>
        </p:txBody>
      </p:sp>
      <p:sp>
        <p:nvSpPr>
          <p:cNvPr id="384" name="Google Shape;384;p47"/>
          <p:cNvSpPr txBox="1"/>
          <p:nvPr/>
        </p:nvSpPr>
        <p:spPr>
          <a:xfrm>
            <a:off x="898050" y="2408500"/>
            <a:ext cx="7347900" cy="1886700"/>
          </a:xfrm>
          <a:prstGeom prst="rect">
            <a:avLst/>
          </a:prstGeom>
          <a:noFill/>
          <a:ln>
            <a:noFill/>
          </a:ln>
        </p:spPr>
        <p:txBody>
          <a:bodyPr anchorCtr="0" anchor="t" bIns="91425" lIns="91425" spcFirstLastPara="1" rIns="91425" wrap="square" tIns="91425">
            <a:noAutofit/>
          </a:bodyPr>
          <a:lstStyle/>
          <a:p>
            <a:pPr indent="-349250" lvl="0" marL="1371600" rtl="0" algn="l">
              <a:lnSpc>
                <a:spcPct val="115000"/>
              </a:lnSpc>
              <a:spcBef>
                <a:spcPts val="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For smaller datasets.</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For greater control over collision handling.</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When using non-hashable data types.</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100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For automatic memory management.</a:t>
            </a:r>
            <a:endParaRPr sz="1900">
              <a:solidFill>
                <a:schemeClr val="lt1"/>
              </a:solidFill>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8" name="Shape 388"/>
        <p:cNvGrpSpPr/>
        <p:nvPr/>
      </p:nvGrpSpPr>
      <p:grpSpPr>
        <a:xfrm>
          <a:off x="0" y="0"/>
          <a:ext cx="0" cy="0"/>
          <a:chOff x="0" y="0"/>
          <a:chExt cx="0" cy="0"/>
        </a:xfrm>
      </p:grpSpPr>
      <p:pic>
        <p:nvPicPr>
          <p:cNvPr id="389" name="Google Shape;389;p48"/>
          <p:cNvPicPr preferRelativeResize="0"/>
          <p:nvPr/>
        </p:nvPicPr>
        <p:blipFill>
          <a:blip r:embed="rId4">
            <a:alphaModFix/>
          </a:blip>
          <a:stretch>
            <a:fillRect/>
          </a:stretch>
        </p:blipFill>
        <p:spPr>
          <a:xfrm>
            <a:off x="0" y="-12"/>
            <a:ext cx="9144000" cy="5143516"/>
          </a:xfrm>
          <a:prstGeom prst="rect">
            <a:avLst/>
          </a:prstGeom>
          <a:noFill/>
          <a:ln>
            <a:noFill/>
          </a:ln>
        </p:spPr>
      </p:pic>
      <p:sp>
        <p:nvSpPr>
          <p:cNvPr id="390" name="Google Shape;390;p48"/>
          <p:cNvSpPr txBox="1"/>
          <p:nvPr/>
        </p:nvSpPr>
        <p:spPr>
          <a:xfrm>
            <a:off x="740650" y="1313213"/>
            <a:ext cx="7481100" cy="830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GB" sz="3000">
                <a:solidFill>
                  <a:srgbClr val="FFFFFF"/>
                </a:solidFill>
                <a:latin typeface="Montserrat"/>
                <a:ea typeface="Montserrat"/>
                <a:cs typeface="Montserrat"/>
                <a:sym typeface="Montserrat"/>
              </a:rPr>
              <a:t>Questions and Answers</a:t>
            </a:r>
            <a:endParaRPr b="1" sz="3000">
              <a:solidFill>
                <a:srgbClr val="FFFFFF"/>
              </a:solidFill>
              <a:latin typeface="Montserrat"/>
              <a:ea typeface="Montserrat"/>
              <a:cs typeface="Montserrat"/>
              <a:sym typeface="Montserrat"/>
            </a:endParaRPr>
          </a:p>
        </p:txBody>
      </p:sp>
      <p:sp>
        <p:nvSpPr>
          <p:cNvPr id="391" name="Google Shape;391;p48"/>
          <p:cNvSpPr txBox="1"/>
          <p:nvPr/>
        </p:nvSpPr>
        <p:spPr>
          <a:xfrm>
            <a:off x="1827100" y="2194350"/>
            <a:ext cx="5308200" cy="377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500">
                <a:solidFill>
                  <a:schemeClr val="lt1"/>
                </a:solidFill>
                <a:latin typeface="Montserrat SemiBold"/>
                <a:ea typeface="Montserrat SemiBold"/>
                <a:cs typeface="Montserrat SemiBold"/>
                <a:sym typeface="Montserrat SemiBold"/>
              </a:rPr>
              <a:t>Questions around Hash Tables</a:t>
            </a:r>
            <a:endParaRPr sz="1500">
              <a:solidFill>
                <a:schemeClr val="lt1"/>
              </a:solidFill>
              <a:latin typeface="Montserrat SemiBold"/>
              <a:ea typeface="Montserrat SemiBold"/>
              <a:cs typeface="Montserrat SemiBold"/>
              <a:sym typeface="Montserrat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7"/>
          <p:cNvPicPr preferRelativeResize="0"/>
          <p:nvPr/>
        </p:nvPicPr>
        <p:blipFill rotWithShape="1">
          <a:blip r:embed="rId3">
            <a:alphaModFix/>
          </a:blip>
          <a:srcRect b="-24192" l="-1700" r="1699" t="62820"/>
          <a:stretch/>
        </p:blipFill>
        <p:spPr>
          <a:xfrm>
            <a:off x="-160222" y="-1"/>
            <a:ext cx="9304222" cy="3335613"/>
          </a:xfrm>
          <a:prstGeom prst="rect">
            <a:avLst/>
          </a:prstGeom>
          <a:noFill/>
          <a:ln>
            <a:noFill/>
          </a:ln>
        </p:spPr>
      </p:pic>
      <p:pic>
        <p:nvPicPr>
          <p:cNvPr descr="URL-WHITE.png" id="89" name="Google Shape;89;p17">
            <a:hlinkClick r:id="rId4"/>
          </p:cNvPr>
          <p:cNvPicPr preferRelativeResize="0"/>
          <p:nvPr/>
        </p:nvPicPr>
        <p:blipFill rotWithShape="1">
          <a:blip r:embed="rId5">
            <a:alphaModFix/>
          </a:blip>
          <a:srcRect b="0" l="0" r="0" t="0"/>
          <a:stretch/>
        </p:blipFill>
        <p:spPr>
          <a:xfrm>
            <a:off x="2206709" y="3119010"/>
            <a:ext cx="1333621" cy="216601"/>
          </a:xfrm>
          <a:prstGeom prst="rect">
            <a:avLst/>
          </a:prstGeom>
          <a:noFill/>
          <a:ln>
            <a:noFill/>
          </a:ln>
        </p:spPr>
      </p:pic>
      <p:sp>
        <p:nvSpPr>
          <p:cNvPr id="90" name="Google Shape;90;p17"/>
          <p:cNvSpPr txBox="1"/>
          <p:nvPr/>
        </p:nvSpPr>
        <p:spPr>
          <a:xfrm>
            <a:off x="1307688" y="2138450"/>
            <a:ext cx="6528600" cy="2177700"/>
          </a:xfrm>
          <a:prstGeom prst="rect">
            <a:avLst/>
          </a:prstGeom>
          <a:noFill/>
          <a:ln>
            <a:noFill/>
          </a:ln>
        </p:spPr>
        <p:txBody>
          <a:bodyPr anchorCtr="0" anchor="t" bIns="82275" lIns="82275" spcFirstLastPara="1" rIns="82275" wrap="square" tIns="82275">
            <a:noAutofit/>
          </a:bodyPr>
          <a:lstStyle/>
          <a:p>
            <a:pPr indent="0" lvl="0" marL="0" marR="0" rtl="0" algn="ctr">
              <a:lnSpc>
                <a:spcPct val="115000"/>
              </a:lnSpc>
              <a:spcBef>
                <a:spcPts val="0"/>
              </a:spcBef>
              <a:spcAft>
                <a:spcPts val="0"/>
              </a:spcAft>
              <a:buNone/>
            </a:pPr>
            <a:r>
              <a:t/>
            </a:r>
            <a:endParaRPr b="0" i="0" sz="1800" u="none" cap="none" strike="noStrike">
              <a:solidFill>
                <a:srgbClr val="FFFFFF"/>
              </a:solidFill>
              <a:latin typeface="Montserrat Light"/>
              <a:ea typeface="Montserrat Light"/>
              <a:cs typeface="Montserrat Light"/>
              <a:sym typeface="Montserrat Light"/>
            </a:endParaRPr>
          </a:p>
          <a:p>
            <a:pPr indent="0" lvl="0" marL="0" marR="0" rtl="0" algn="ctr">
              <a:lnSpc>
                <a:spcPct val="115000"/>
              </a:lnSpc>
              <a:spcBef>
                <a:spcPts val="0"/>
              </a:spcBef>
              <a:spcAft>
                <a:spcPts val="0"/>
              </a:spcAft>
              <a:buNone/>
            </a:pPr>
            <a:r>
              <a:rPr b="1" lang="en-GB" sz="1800">
                <a:latin typeface="Montserrat"/>
                <a:ea typeface="Montserrat"/>
                <a:cs typeface="Montserrat"/>
                <a:sym typeface="Montserrat"/>
              </a:rPr>
              <a:t>Guided Learning Hours</a:t>
            </a:r>
            <a:endParaRPr b="1" i="0" sz="1800" u="none" cap="none" strike="noStrike">
              <a:solidFill>
                <a:srgbClr val="000000"/>
              </a:solidFill>
              <a:latin typeface="Montserrat"/>
              <a:ea typeface="Montserrat"/>
              <a:cs typeface="Montserrat"/>
              <a:sym typeface="Montserrat"/>
            </a:endParaRPr>
          </a:p>
          <a:p>
            <a:pPr indent="0" lvl="0" marL="0" marR="0" rtl="0" algn="ctr">
              <a:lnSpc>
                <a:spcPct val="115000"/>
              </a:lnSpc>
              <a:spcBef>
                <a:spcPts val="1000"/>
              </a:spcBef>
              <a:spcAft>
                <a:spcPts val="0"/>
              </a:spcAft>
              <a:buNone/>
            </a:pPr>
            <a:r>
              <a:rPr b="1" i="1" lang="en-GB" sz="1300">
                <a:solidFill>
                  <a:srgbClr val="57CEA0"/>
                </a:solidFill>
                <a:latin typeface="Montserrat"/>
                <a:ea typeface="Montserrat"/>
                <a:cs typeface="Montserrat"/>
                <a:sym typeface="Montserrat"/>
              </a:rPr>
              <a:t>By now, ideally you should have 7 GLHs per week accrued. Remember to attend any and all sessions for support, and to ensure you reach 112 GLHs by the close of your Skills Bootcamp.</a:t>
            </a:r>
            <a:endParaRPr b="1" i="1" sz="1300" u="none" cap="none" strike="noStrike">
              <a:solidFill>
                <a:srgbClr val="57CEA0"/>
              </a:solidFill>
              <a:latin typeface="Montserrat"/>
              <a:ea typeface="Montserrat"/>
              <a:cs typeface="Montserrat"/>
              <a:sym typeface="Montserrat"/>
            </a:endParaRPr>
          </a:p>
          <a:p>
            <a:pPr indent="0" lvl="0" marL="0" marR="0" rtl="0" algn="ctr">
              <a:lnSpc>
                <a:spcPct val="115000"/>
              </a:lnSpc>
              <a:spcBef>
                <a:spcPts val="1000"/>
              </a:spcBef>
              <a:spcAft>
                <a:spcPts val="0"/>
              </a:spcAft>
              <a:buNone/>
            </a:pPr>
            <a:r>
              <a:t/>
            </a:r>
            <a:endParaRPr b="1" i="1" sz="1100" u="none" cap="none" strike="noStrike">
              <a:solidFill>
                <a:srgbClr val="57CEA0"/>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Font typeface="Arial"/>
              <a:buNone/>
            </a:pPr>
            <a:r>
              <a:t/>
            </a:r>
            <a:endParaRPr b="1" i="1" sz="1100">
              <a:solidFill>
                <a:srgbClr val="57CEA0"/>
              </a:solidFill>
              <a:latin typeface="Montserrat"/>
              <a:ea typeface="Montserrat"/>
              <a:cs typeface="Montserrat"/>
              <a:sym typeface="Montserrat"/>
            </a:endParaRPr>
          </a:p>
          <a:p>
            <a:pPr indent="0" lvl="0" marL="0" rtl="0" algn="ctr">
              <a:lnSpc>
                <a:spcPct val="115000"/>
              </a:lnSpc>
              <a:spcBef>
                <a:spcPts val="0"/>
              </a:spcBef>
              <a:spcAft>
                <a:spcPts val="0"/>
              </a:spcAft>
              <a:buClr>
                <a:schemeClr val="dk1"/>
              </a:buClr>
              <a:buFont typeface="Arial"/>
              <a:buNone/>
            </a:pPr>
            <a:r>
              <a:t/>
            </a:r>
            <a:endParaRPr b="1" i="1" sz="1100">
              <a:solidFill>
                <a:srgbClr val="57CEA0"/>
              </a:solidFill>
              <a:latin typeface="Montserrat"/>
              <a:ea typeface="Montserrat"/>
              <a:cs typeface="Montserrat"/>
              <a:sym typeface="Montserrat"/>
            </a:endParaRPr>
          </a:p>
          <a:p>
            <a:pPr indent="0" lvl="0" marL="0" marR="0" rtl="0" algn="ctr">
              <a:lnSpc>
                <a:spcPct val="115000"/>
              </a:lnSpc>
              <a:spcBef>
                <a:spcPts val="0"/>
              </a:spcBef>
              <a:spcAft>
                <a:spcPts val="0"/>
              </a:spcAft>
              <a:buNone/>
            </a:pPr>
            <a:r>
              <a:t/>
            </a:r>
            <a:endParaRPr sz="1300"/>
          </a:p>
          <a:p>
            <a:pPr indent="0" lvl="0" marL="0" marR="0" rtl="0" algn="ctr">
              <a:lnSpc>
                <a:spcPct val="115000"/>
              </a:lnSpc>
              <a:spcBef>
                <a:spcPts val="0"/>
              </a:spcBef>
              <a:spcAft>
                <a:spcPts val="0"/>
              </a:spcAft>
              <a:buNone/>
            </a:pPr>
            <a:r>
              <a:t/>
            </a:r>
            <a:endParaRPr b="1" i="0" sz="1600" u="none" cap="none" strike="noStrike">
              <a:solidFill>
                <a:srgbClr val="000000"/>
              </a:solidFill>
              <a:latin typeface="Montserrat"/>
              <a:ea typeface="Montserrat"/>
              <a:cs typeface="Montserrat"/>
              <a:sym typeface="Montserrat"/>
            </a:endParaRPr>
          </a:p>
          <a:p>
            <a:pPr indent="0" lvl="0" marL="0" marR="0" rtl="0" algn="ctr">
              <a:lnSpc>
                <a:spcPct val="115000"/>
              </a:lnSpc>
              <a:spcBef>
                <a:spcPts val="0"/>
              </a:spcBef>
              <a:spcAft>
                <a:spcPts val="0"/>
              </a:spcAft>
              <a:buNone/>
            </a:pPr>
            <a:r>
              <a:t/>
            </a:r>
            <a:endParaRPr b="1" i="0" sz="1600" u="none" cap="none" strike="noStrike">
              <a:solidFill>
                <a:srgbClr val="000000"/>
              </a:solidFill>
              <a:latin typeface="Montserrat"/>
              <a:ea typeface="Montserrat"/>
              <a:cs typeface="Montserrat"/>
              <a:sym typeface="Montserrat"/>
            </a:endParaRPr>
          </a:p>
        </p:txBody>
      </p:sp>
      <p:sp>
        <p:nvSpPr>
          <p:cNvPr id="91" name="Google Shape;91;p17"/>
          <p:cNvSpPr txBox="1"/>
          <p:nvPr/>
        </p:nvSpPr>
        <p:spPr>
          <a:xfrm>
            <a:off x="509560" y="738275"/>
            <a:ext cx="8124900" cy="546000"/>
          </a:xfrm>
          <a:prstGeom prst="rect">
            <a:avLst/>
          </a:prstGeom>
          <a:noFill/>
          <a:ln>
            <a:noFill/>
          </a:ln>
        </p:spPr>
        <p:txBody>
          <a:bodyPr anchorCtr="0" anchor="t" bIns="82275" lIns="82275" spcFirstLastPara="1" rIns="82275" wrap="square" tIns="82275">
            <a:noAutofit/>
          </a:bodyPr>
          <a:lstStyle/>
          <a:p>
            <a:pPr indent="0" lvl="0" marL="0" marR="0" rtl="0" algn="ctr">
              <a:lnSpc>
                <a:spcPct val="200000"/>
              </a:lnSpc>
              <a:spcBef>
                <a:spcPts val="0"/>
              </a:spcBef>
              <a:spcAft>
                <a:spcPts val="0"/>
              </a:spcAft>
              <a:buNone/>
            </a:pPr>
            <a:r>
              <a:rPr b="1" lang="en-GB" sz="4100">
                <a:solidFill>
                  <a:srgbClr val="FFFFFF"/>
                </a:solidFill>
                <a:latin typeface="Montserrat"/>
                <a:ea typeface="Montserrat"/>
                <a:cs typeface="Montserrat"/>
                <a:sym typeface="Montserrat"/>
              </a:rPr>
              <a:t>Reminders!</a:t>
            </a:r>
            <a:endParaRPr b="1" i="0" sz="2200" u="none" cap="none" strike="noStrike">
              <a:solidFill>
                <a:srgbClr val="FFFFFF"/>
              </a:solidFill>
              <a:latin typeface="Montserrat"/>
              <a:ea typeface="Montserrat"/>
              <a:cs typeface="Montserrat"/>
              <a:sym typeface="Montserrat"/>
            </a:endParaRPr>
          </a:p>
        </p:txBody>
      </p:sp>
      <p:sp>
        <p:nvSpPr>
          <p:cNvPr id="92" name="Google Shape;92;p17"/>
          <p:cNvSpPr txBox="1"/>
          <p:nvPr/>
        </p:nvSpPr>
        <p:spPr>
          <a:xfrm rot="-5400000">
            <a:off x="8978656" y="4257160"/>
            <a:ext cx="1259100" cy="3135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0" i="0" lang="en-GB" sz="900" u="none" cap="none" strike="noStrike">
                <a:solidFill>
                  <a:srgbClr val="D9D9D9"/>
                </a:solidFill>
                <a:latin typeface="Montserrat Light"/>
                <a:ea typeface="Montserrat Light"/>
                <a:cs typeface="Montserrat Light"/>
                <a:sym typeface="Montserrat Light"/>
              </a:rPr>
              <a:t>CONFIDENTIAL</a:t>
            </a:r>
            <a:endParaRPr b="0" i="0" sz="900" u="none" cap="none" strike="noStrike">
              <a:solidFill>
                <a:srgbClr val="D9D9D9"/>
              </a:solidFill>
              <a:latin typeface="Montserrat Light"/>
              <a:ea typeface="Montserrat Light"/>
              <a:cs typeface="Montserrat Light"/>
              <a:sym typeface="Montserrat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8"/>
          <p:cNvPicPr preferRelativeResize="0"/>
          <p:nvPr/>
        </p:nvPicPr>
        <p:blipFill rotWithShape="1">
          <a:blip r:embed="rId3">
            <a:alphaModFix/>
          </a:blip>
          <a:srcRect b="21763" l="-1700" r="1699" t="62820"/>
          <a:stretch/>
        </p:blipFill>
        <p:spPr>
          <a:xfrm>
            <a:off x="-160225" y="-1"/>
            <a:ext cx="9304226" cy="837850"/>
          </a:xfrm>
          <a:prstGeom prst="rect">
            <a:avLst/>
          </a:prstGeom>
          <a:noFill/>
          <a:ln>
            <a:noFill/>
          </a:ln>
        </p:spPr>
      </p:pic>
      <p:pic>
        <p:nvPicPr>
          <p:cNvPr descr="URL-WHITE.png" id="98" name="Google Shape;98;p18">
            <a:hlinkClick r:id="rId4"/>
          </p:cNvPr>
          <p:cNvPicPr preferRelativeResize="0"/>
          <p:nvPr/>
        </p:nvPicPr>
        <p:blipFill rotWithShape="1">
          <a:blip r:embed="rId5">
            <a:alphaModFix/>
          </a:blip>
          <a:srcRect b="0" l="0" r="0" t="0"/>
          <a:stretch/>
        </p:blipFill>
        <p:spPr>
          <a:xfrm>
            <a:off x="2206709" y="3119010"/>
            <a:ext cx="1333621" cy="216601"/>
          </a:xfrm>
          <a:prstGeom prst="rect">
            <a:avLst/>
          </a:prstGeom>
          <a:noFill/>
          <a:ln>
            <a:noFill/>
          </a:ln>
        </p:spPr>
      </p:pic>
      <p:sp>
        <p:nvSpPr>
          <p:cNvPr id="99" name="Google Shape;99;p18"/>
          <p:cNvSpPr txBox="1"/>
          <p:nvPr/>
        </p:nvSpPr>
        <p:spPr>
          <a:xfrm>
            <a:off x="390410" y="89150"/>
            <a:ext cx="8124900" cy="546000"/>
          </a:xfrm>
          <a:prstGeom prst="rect">
            <a:avLst/>
          </a:prstGeom>
          <a:noFill/>
          <a:ln>
            <a:noFill/>
          </a:ln>
        </p:spPr>
        <p:txBody>
          <a:bodyPr anchorCtr="0" anchor="t" bIns="82275" lIns="82275" spcFirstLastPara="1" rIns="82275" wrap="square" tIns="82275">
            <a:noAutofit/>
          </a:bodyPr>
          <a:lstStyle/>
          <a:p>
            <a:pPr indent="0" lvl="0" marL="0" marR="0" rtl="0" algn="ctr">
              <a:lnSpc>
                <a:spcPct val="200000"/>
              </a:lnSpc>
              <a:spcBef>
                <a:spcPts val="0"/>
              </a:spcBef>
              <a:spcAft>
                <a:spcPts val="0"/>
              </a:spcAft>
              <a:buNone/>
            </a:pPr>
            <a:r>
              <a:rPr b="1" lang="en-GB" sz="3500">
                <a:solidFill>
                  <a:srgbClr val="FFFFFF"/>
                </a:solidFill>
                <a:latin typeface="Montserrat"/>
                <a:ea typeface="Montserrat"/>
                <a:cs typeface="Montserrat"/>
                <a:sym typeface="Montserrat"/>
              </a:rPr>
              <a:t>Progression Criteria</a:t>
            </a:r>
            <a:endParaRPr b="1" i="0" sz="1600" u="none" cap="none" strike="noStrike">
              <a:solidFill>
                <a:srgbClr val="FFFFFF"/>
              </a:solidFill>
              <a:latin typeface="Montserrat"/>
              <a:ea typeface="Montserrat"/>
              <a:cs typeface="Montserrat"/>
              <a:sym typeface="Montserrat"/>
            </a:endParaRPr>
          </a:p>
        </p:txBody>
      </p:sp>
      <p:sp>
        <p:nvSpPr>
          <p:cNvPr id="100" name="Google Shape;100;p18"/>
          <p:cNvSpPr txBox="1"/>
          <p:nvPr/>
        </p:nvSpPr>
        <p:spPr>
          <a:xfrm rot="-5400000">
            <a:off x="8978656" y="4257160"/>
            <a:ext cx="1259100" cy="3135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0" i="0" lang="en-GB" sz="900" u="none" cap="none" strike="noStrike">
                <a:solidFill>
                  <a:srgbClr val="D9D9D9"/>
                </a:solidFill>
                <a:latin typeface="Montserrat Light"/>
                <a:ea typeface="Montserrat Light"/>
                <a:cs typeface="Montserrat Light"/>
                <a:sym typeface="Montserrat Light"/>
              </a:rPr>
              <a:t>CONFIDENTIAL</a:t>
            </a:r>
            <a:endParaRPr b="0" i="0" sz="900" u="none" cap="none" strike="noStrike">
              <a:solidFill>
                <a:srgbClr val="D9D9D9"/>
              </a:solidFill>
              <a:latin typeface="Montserrat Light"/>
              <a:ea typeface="Montserrat Light"/>
              <a:cs typeface="Montserrat Light"/>
              <a:sym typeface="Montserrat Light"/>
            </a:endParaRPr>
          </a:p>
        </p:txBody>
      </p:sp>
      <p:sp>
        <p:nvSpPr>
          <p:cNvPr id="101" name="Google Shape;101;p18"/>
          <p:cNvSpPr txBox="1"/>
          <p:nvPr/>
        </p:nvSpPr>
        <p:spPr>
          <a:xfrm>
            <a:off x="180800" y="918775"/>
            <a:ext cx="8826600" cy="412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1: Initial Requirements</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Complete 15 hours of Guided Learning Hours and the first four tasks within two weeks.</a:t>
            </a:r>
            <a:endParaRPr sz="1300">
              <a:solidFill>
                <a:schemeClr val="dk1"/>
              </a:solidFill>
              <a:latin typeface="Montserrat"/>
              <a:ea typeface="Montserrat"/>
              <a:cs typeface="Montserrat"/>
              <a:sym typeface="Montserrat"/>
            </a:endParaRPr>
          </a:p>
          <a:p>
            <a:pPr indent="0" lvl="0" marL="0" rtl="0" algn="l">
              <a:lnSpc>
                <a:spcPct val="115000"/>
              </a:lnSpc>
              <a:spcBef>
                <a:spcPts val="150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2: Mid-Course Progress</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Software Engineering: Finish 14 tasks by week 8.</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Data Science: Finish 13 tasks by week 8.</a:t>
            </a:r>
            <a:endParaRPr sz="1300">
              <a:solidFill>
                <a:schemeClr val="dk1"/>
              </a:solidFill>
              <a:latin typeface="Montserrat"/>
              <a:ea typeface="Montserrat"/>
              <a:cs typeface="Montserrat"/>
              <a:sym typeface="Montserrat"/>
            </a:endParaRPr>
          </a:p>
          <a:p>
            <a:pPr indent="0" lvl="0" marL="0" rtl="0" algn="l">
              <a:lnSpc>
                <a:spcPct val="115000"/>
              </a:lnSpc>
              <a:spcBef>
                <a:spcPts val="150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3: Post-Course Progress</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Complete all mandatory tasks by 24th March 2024.</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Record an Invitation to Interview within 4 weeks of course completion, or by 30th March 2024.</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Achieve 112 GLH by 24th March 2024.</a:t>
            </a:r>
            <a:endParaRPr sz="1300">
              <a:solidFill>
                <a:schemeClr val="dk1"/>
              </a:solidFill>
              <a:latin typeface="Montserrat"/>
              <a:ea typeface="Montserrat"/>
              <a:cs typeface="Montserrat"/>
              <a:sym typeface="Montserrat"/>
            </a:endParaRPr>
          </a:p>
          <a:p>
            <a:pPr indent="0" lvl="0" marL="0" rtl="0" algn="l">
              <a:lnSpc>
                <a:spcPct val="115000"/>
              </a:lnSpc>
              <a:spcBef>
                <a:spcPts val="150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4: Employability</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Record a Final Job Outcome within 12 weeks of graduation, or by 23rd September 2024.</a:t>
            </a:r>
            <a:endParaRPr sz="1300">
              <a:solidFill>
                <a:schemeClr val="dk1"/>
              </a:solidFill>
              <a:latin typeface="Montserrat"/>
              <a:ea typeface="Montserrat"/>
              <a:cs typeface="Montserrat"/>
              <a:sym typeface="Montserrat"/>
            </a:endParaRPr>
          </a:p>
          <a:p>
            <a:pPr indent="0" lvl="0" marL="0" marR="0" rtl="0" algn="ctr">
              <a:lnSpc>
                <a:spcPct val="115000"/>
              </a:lnSpc>
              <a:spcBef>
                <a:spcPts val="1500"/>
              </a:spcBef>
              <a:spcAft>
                <a:spcPts val="0"/>
              </a:spcAft>
              <a:buNone/>
            </a:pPr>
            <a:r>
              <a:t/>
            </a:r>
            <a:endParaRPr>
              <a:solidFill>
                <a:srgbClr val="103452"/>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pic>
        <p:nvPicPr>
          <p:cNvPr id="106" name="Google Shape;106;p19"/>
          <p:cNvPicPr preferRelativeResize="0"/>
          <p:nvPr/>
        </p:nvPicPr>
        <p:blipFill>
          <a:blip r:embed="rId4">
            <a:alphaModFix/>
          </a:blip>
          <a:stretch>
            <a:fillRect/>
          </a:stretch>
        </p:blipFill>
        <p:spPr>
          <a:xfrm>
            <a:off x="0" y="0"/>
            <a:ext cx="9144000" cy="5143516"/>
          </a:xfrm>
          <a:prstGeom prst="rect">
            <a:avLst/>
          </a:prstGeom>
          <a:noFill/>
          <a:ln>
            <a:noFill/>
          </a:ln>
        </p:spPr>
      </p:pic>
      <p:sp>
        <p:nvSpPr>
          <p:cNvPr id="107" name="Google Shape;107;p19"/>
          <p:cNvSpPr txBox="1"/>
          <p:nvPr/>
        </p:nvSpPr>
        <p:spPr>
          <a:xfrm>
            <a:off x="486750" y="827800"/>
            <a:ext cx="8170500" cy="158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3000">
                <a:solidFill>
                  <a:srgbClr val="FFFFFF"/>
                </a:solidFill>
                <a:latin typeface="Montserrat"/>
                <a:ea typeface="Montserrat"/>
                <a:cs typeface="Montserrat"/>
                <a:sym typeface="Montserrat"/>
              </a:rPr>
              <a:t> What is the primary purpose of a hash function in a hash table?</a:t>
            </a:r>
            <a:endParaRPr b="1" sz="3000">
              <a:solidFill>
                <a:srgbClr val="FFFFFF"/>
              </a:solidFill>
              <a:latin typeface="Montserrat"/>
              <a:ea typeface="Montserrat"/>
              <a:cs typeface="Montserrat"/>
              <a:sym typeface="Montserrat"/>
            </a:endParaRPr>
          </a:p>
        </p:txBody>
      </p:sp>
      <p:sp>
        <p:nvSpPr>
          <p:cNvPr id="108" name="Google Shape;108;p19"/>
          <p:cNvSpPr txBox="1"/>
          <p:nvPr/>
        </p:nvSpPr>
        <p:spPr>
          <a:xfrm>
            <a:off x="1309350" y="2408500"/>
            <a:ext cx="6306600" cy="1886700"/>
          </a:xfrm>
          <a:prstGeom prst="rect">
            <a:avLst/>
          </a:prstGeom>
          <a:noFill/>
          <a:ln>
            <a:noFill/>
          </a:ln>
        </p:spPr>
        <p:txBody>
          <a:bodyPr anchorCtr="0" anchor="t" bIns="91425" lIns="91425" spcFirstLastPara="1" rIns="91425" wrap="square" tIns="91425">
            <a:noAutofit/>
          </a:bodyPr>
          <a:lstStyle/>
          <a:p>
            <a:pPr indent="-349250" lvl="0" marL="1371600" rtl="0" algn="l">
              <a:lnSpc>
                <a:spcPct val="115000"/>
              </a:lnSpc>
              <a:spcBef>
                <a:spcPts val="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To encrypt data.</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To map data to unique hash codes.</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To sort data in ascending order.</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100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To reduce data size.</a:t>
            </a:r>
            <a:endParaRPr sz="1900">
              <a:solidFill>
                <a:schemeClr val="lt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2" name="Shape 112"/>
        <p:cNvGrpSpPr/>
        <p:nvPr/>
      </p:nvGrpSpPr>
      <p:grpSpPr>
        <a:xfrm>
          <a:off x="0" y="0"/>
          <a:ext cx="0" cy="0"/>
          <a:chOff x="0" y="0"/>
          <a:chExt cx="0" cy="0"/>
        </a:xfrm>
      </p:grpSpPr>
      <p:pic>
        <p:nvPicPr>
          <p:cNvPr id="113" name="Google Shape;113;p20"/>
          <p:cNvPicPr preferRelativeResize="0"/>
          <p:nvPr/>
        </p:nvPicPr>
        <p:blipFill>
          <a:blip r:embed="rId4">
            <a:alphaModFix/>
          </a:blip>
          <a:stretch>
            <a:fillRect/>
          </a:stretch>
        </p:blipFill>
        <p:spPr>
          <a:xfrm>
            <a:off x="0" y="0"/>
            <a:ext cx="9144000" cy="5143516"/>
          </a:xfrm>
          <a:prstGeom prst="rect">
            <a:avLst/>
          </a:prstGeom>
          <a:noFill/>
          <a:ln>
            <a:noFill/>
          </a:ln>
        </p:spPr>
      </p:pic>
      <p:sp>
        <p:nvSpPr>
          <p:cNvPr id="114" name="Google Shape;114;p20"/>
          <p:cNvSpPr txBox="1"/>
          <p:nvPr/>
        </p:nvSpPr>
        <p:spPr>
          <a:xfrm>
            <a:off x="486750" y="569500"/>
            <a:ext cx="8170500" cy="158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3000">
                <a:solidFill>
                  <a:srgbClr val="FFFFFF"/>
                </a:solidFill>
                <a:latin typeface="Montserrat"/>
                <a:ea typeface="Montserrat"/>
                <a:cs typeface="Montserrat"/>
                <a:sym typeface="Montserrat"/>
              </a:rPr>
              <a:t>What is a hash collision</a:t>
            </a:r>
            <a:r>
              <a:rPr b="1" lang="en-GB" sz="3000">
                <a:solidFill>
                  <a:srgbClr val="FFFFFF"/>
                </a:solidFill>
                <a:latin typeface="Montserrat"/>
                <a:ea typeface="Montserrat"/>
                <a:cs typeface="Montserrat"/>
                <a:sym typeface="Montserrat"/>
              </a:rPr>
              <a:t>?</a:t>
            </a:r>
            <a:endParaRPr b="1" sz="3000">
              <a:solidFill>
                <a:srgbClr val="FFFFFF"/>
              </a:solidFill>
              <a:latin typeface="Montserrat"/>
              <a:ea typeface="Montserrat"/>
              <a:cs typeface="Montserrat"/>
              <a:sym typeface="Montserrat"/>
            </a:endParaRPr>
          </a:p>
        </p:txBody>
      </p:sp>
      <p:sp>
        <p:nvSpPr>
          <p:cNvPr id="115" name="Google Shape;115;p20"/>
          <p:cNvSpPr txBox="1"/>
          <p:nvPr/>
        </p:nvSpPr>
        <p:spPr>
          <a:xfrm>
            <a:off x="2204250" y="1835725"/>
            <a:ext cx="4735500" cy="1886700"/>
          </a:xfrm>
          <a:prstGeom prst="rect">
            <a:avLst/>
          </a:prstGeom>
          <a:noFill/>
          <a:ln>
            <a:noFill/>
          </a:ln>
        </p:spPr>
        <p:txBody>
          <a:bodyPr anchorCtr="0" anchor="t" bIns="91425" lIns="91425" spcFirstLastPara="1" rIns="91425" wrap="square" tIns="91425">
            <a:noAutofit/>
          </a:bodyPr>
          <a:lstStyle/>
          <a:p>
            <a:pPr indent="-349250" lvl="0" marL="540000" rtl="0" algn="l">
              <a:lnSpc>
                <a:spcPct val="115000"/>
              </a:lnSpc>
              <a:spcBef>
                <a:spcPts val="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A security breach in a hash table.</a:t>
            </a:r>
            <a:endParaRPr sz="1900">
              <a:solidFill>
                <a:schemeClr val="lt1"/>
              </a:solidFill>
              <a:latin typeface="Montserrat"/>
              <a:ea typeface="Montserrat"/>
              <a:cs typeface="Montserrat"/>
              <a:sym typeface="Montserrat"/>
            </a:endParaRPr>
          </a:p>
          <a:p>
            <a:pPr indent="-349250" lvl="0" marL="5400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When two different inputs produce the same hash code.</a:t>
            </a:r>
            <a:endParaRPr sz="1900">
              <a:solidFill>
                <a:schemeClr val="lt1"/>
              </a:solidFill>
              <a:latin typeface="Montserrat"/>
              <a:ea typeface="Montserrat"/>
              <a:cs typeface="Montserrat"/>
              <a:sym typeface="Montserrat"/>
            </a:endParaRPr>
          </a:p>
          <a:p>
            <a:pPr indent="-349250" lvl="0" marL="5400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A failure in the hash function.</a:t>
            </a:r>
            <a:endParaRPr sz="1900">
              <a:solidFill>
                <a:schemeClr val="lt1"/>
              </a:solidFill>
              <a:latin typeface="Montserrat"/>
              <a:ea typeface="Montserrat"/>
              <a:cs typeface="Montserrat"/>
              <a:sym typeface="Montserrat"/>
            </a:endParaRPr>
          </a:p>
          <a:p>
            <a:pPr indent="-349250" lvl="0" marL="540000" rtl="0" algn="l">
              <a:lnSpc>
                <a:spcPct val="115000"/>
              </a:lnSpc>
              <a:spcBef>
                <a:spcPts val="1000"/>
              </a:spcBef>
              <a:spcAft>
                <a:spcPts val="100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A type of data compression.</a:t>
            </a:r>
            <a:endParaRPr sz="1900">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9" name="Shape 119"/>
        <p:cNvGrpSpPr/>
        <p:nvPr/>
      </p:nvGrpSpPr>
      <p:grpSpPr>
        <a:xfrm>
          <a:off x="0" y="0"/>
          <a:ext cx="0" cy="0"/>
          <a:chOff x="0" y="0"/>
          <a:chExt cx="0" cy="0"/>
        </a:xfrm>
      </p:grpSpPr>
      <p:pic>
        <p:nvPicPr>
          <p:cNvPr id="120" name="Google Shape;120;p21"/>
          <p:cNvPicPr preferRelativeResize="0"/>
          <p:nvPr/>
        </p:nvPicPr>
        <p:blipFill>
          <a:blip r:embed="rId4">
            <a:alphaModFix/>
          </a:blip>
          <a:stretch>
            <a:fillRect/>
          </a:stretch>
        </p:blipFill>
        <p:spPr>
          <a:xfrm>
            <a:off x="0" y="0"/>
            <a:ext cx="9144000" cy="5143516"/>
          </a:xfrm>
          <a:prstGeom prst="rect">
            <a:avLst/>
          </a:prstGeom>
          <a:noFill/>
          <a:ln>
            <a:noFill/>
          </a:ln>
        </p:spPr>
      </p:pic>
      <p:sp>
        <p:nvSpPr>
          <p:cNvPr id="121" name="Google Shape;121;p21"/>
          <p:cNvSpPr txBox="1"/>
          <p:nvPr/>
        </p:nvSpPr>
        <p:spPr>
          <a:xfrm>
            <a:off x="486750" y="827800"/>
            <a:ext cx="8170500" cy="158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3000">
                <a:solidFill>
                  <a:srgbClr val="FFFFFF"/>
                </a:solidFill>
                <a:latin typeface="Montserrat"/>
                <a:ea typeface="Montserrat"/>
                <a:cs typeface="Montserrat"/>
                <a:sym typeface="Montserrat"/>
              </a:rPr>
              <a:t>How do Python dictionaries primarily store and access data</a:t>
            </a:r>
            <a:r>
              <a:rPr b="1" lang="en-GB" sz="3000">
                <a:solidFill>
                  <a:srgbClr val="FFFFFF"/>
                </a:solidFill>
                <a:latin typeface="Montserrat"/>
                <a:ea typeface="Montserrat"/>
                <a:cs typeface="Montserrat"/>
                <a:sym typeface="Montserrat"/>
              </a:rPr>
              <a:t>?</a:t>
            </a:r>
            <a:endParaRPr b="1" sz="3000">
              <a:solidFill>
                <a:srgbClr val="FFFFFF"/>
              </a:solidFill>
              <a:latin typeface="Montserrat"/>
              <a:ea typeface="Montserrat"/>
              <a:cs typeface="Montserrat"/>
              <a:sym typeface="Montserrat"/>
            </a:endParaRPr>
          </a:p>
        </p:txBody>
      </p:sp>
      <p:sp>
        <p:nvSpPr>
          <p:cNvPr id="122" name="Google Shape;122;p21"/>
          <p:cNvSpPr txBox="1"/>
          <p:nvPr/>
        </p:nvSpPr>
        <p:spPr>
          <a:xfrm>
            <a:off x="1309350" y="2408500"/>
            <a:ext cx="6306600" cy="1886700"/>
          </a:xfrm>
          <a:prstGeom prst="rect">
            <a:avLst/>
          </a:prstGeom>
          <a:noFill/>
          <a:ln>
            <a:noFill/>
          </a:ln>
        </p:spPr>
        <p:txBody>
          <a:bodyPr anchorCtr="0" anchor="t" bIns="91425" lIns="91425" spcFirstLastPara="1" rIns="91425" wrap="square" tIns="91425">
            <a:noAutofit/>
          </a:bodyPr>
          <a:lstStyle/>
          <a:p>
            <a:pPr indent="-349250" lvl="0" marL="1371600" rtl="0" algn="l">
              <a:lnSpc>
                <a:spcPct val="115000"/>
              </a:lnSpc>
              <a:spcBef>
                <a:spcPts val="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Using a list-based structure.</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Through a tree structure.</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Using a hash table mechanism.</a:t>
            </a:r>
            <a:endParaRPr sz="1900">
              <a:solidFill>
                <a:schemeClr val="lt1"/>
              </a:solidFill>
              <a:latin typeface="Montserrat"/>
              <a:ea typeface="Montserrat"/>
              <a:cs typeface="Montserrat"/>
              <a:sym typeface="Montserrat"/>
            </a:endParaRPr>
          </a:p>
          <a:p>
            <a:pPr indent="-349250" lvl="0" marL="1371600" rtl="0" algn="l">
              <a:lnSpc>
                <a:spcPct val="115000"/>
              </a:lnSpc>
              <a:spcBef>
                <a:spcPts val="1000"/>
              </a:spcBef>
              <a:spcAft>
                <a:spcPts val="1000"/>
              </a:spcAft>
              <a:buClr>
                <a:schemeClr val="lt1"/>
              </a:buClr>
              <a:buSzPts val="1900"/>
              <a:buFont typeface="Montserrat"/>
              <a:buAutoNum type="alphaUcPeriod"/>
            </a:pPr>
            <a:r>
              <a:rPr lang="en-GB" sz="1900">
                <a:solidFill>
                  <a:schemeClr val="lt1"/>
                </a:solidFill>
                <a:latin typeface="Montserrat"/>
                <a:ea typeface="Montserrat"/>
                <a:cs typeface="Montserrat"/>
                <a:sym typeface="Montserrat"/>
              </a:rPr>
              <a:t>Via direct indexing.</a:t>
            </a:r>
            <a:endParaRPr sz="1900">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6" name="Shape 126"/>
        <p:cNvGrpSpPr/>
        <p:nvPr/>
      </p:nvGrpSpPr>
      <p:grpSpPr>
        <a:xfrm>
          <a:off x="0" y="0"/>
          <a:ext cx="0" cy="0"/>
          <a:chOff x="0" y="0"/>
          <a:chExt cx="0" cy="0"/>
        </a:xfrm>
      </p:grpSpPr>
      <p:sp>
        <p:nvSpPr>
          <p:cNvPr id="127" name="Google Shape;127;p22"/>
          <p:cNvSpPr txBox="1"/>
          <p:nvPr/>
        </p:nvSpPr>
        <p:spPr>
          <a:xfrm>
            <a:off x="251725" y="692550"/>
            <a:ext cx="4941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600">
                <a:solidFill>
                  <a:schemeClr val="lt1"/>
                </a:solidFill>
                <a:latin typeface="Montserrat"/>
                <a:ea typeface="Montserrat"/>
                <a:cs typeface="Montserrat"/>
                <a:sym typeface="Montserrat"/>
              </a:rPr>
              <a:t>Recap of Linear Data Structures</a:t>
            </a:r>
            <a:endParaRPr sz="2100">
              <a:latin typeface="Montserrat"/>
              <a:ea typeface="Montserrat"/>
              <a:cs typeface="Montserrat"/>
              <a:sym typeface="Montserrat"/>
            </a:endParaRPr>
          </a:p>
        </p:txBody>
      </p:sp>
      <p:pic>
        <p:nvPicPr>
          <p:cNvPr id="128" name="Google Shape;128;p22"/>
          <p:cNvPicPr preferRelativeResize="0"/>
          <p:nvPr/>
        </p:nvPicPr>
        <p:blipFill rotWithShape="1">
          <a:blip r:embed="rId4">
            <a:alphaModFix/>
          </a:blip>
          <a:srcRect b="0" l="0" r="0" t="30099"/>
          <a:stretch/>
        </p:blipFill>
        <p:spPr>
          <a:xfrm>
            <a:off x="123525" y="4592125"/>
            <a:ext cx="1804698" cy="4366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